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Lst>
  <p:notesMasterIdLst>
    <p:notesMasterId r:id="rId32"/>
  </p:notesMasterIdLst>
  <p:handoutMasterIdLst>
    <p:handoutMasterId r:id="rId33"/>
  </p:handoutMasterIdLst>
  <p:sldIdLst>
    <p:sldId id="257" r:id="rId3"/>
    <p:sldId id="286" r:id="rId4"/>
    <p:sldId id="258" r:id="rId5"/>
    <p:sldId id="293" r:id="rId6"/>
    <p:sldId id="288" r:id="rId7"/>
    <p:sldId id="259" r:id="rId8"/>
    <p:sldId id="287" r:id="rId9"/>
    <p:sldId id="264" r:id="rId10"/>
    <p:sldId id="290" r:id="rId11"/>
    <p:sldId id="291" r:id="rId12"/>
    <p:sldId id="292" r:id="rId13"/>
    <p:sldId id="294" r:id="rId14"/>
    <p:sldId id="295" r:id="rId15"/>
    <p:sldId id="284" r:id="rId16"/>
    <p:sldId id="261" r:id="rId17"/>
    <p:sldId id="298" r:id="rId18"/>
    <p:sldId id="300" r:id="rId19"/>
    <p:sldId id="301" r:id="rId20"/>
    <p:sldId id="297" r:id="rId21"/>
    <p:sldId id="262" r:id="rId22"/>
    <p:sldId id="266" r:id="rId23"/>
    <p:sldId id="276" r:id="rId24"/>
    <p:sldId id="279" r:id="rId25"/>
    <p:sldId id="275" r:id="rId26"/>
    <p:sldId id="278" r:id="rId27"/>
    <p:sldId id="296" r:id="rId28"/>
    <p:sldId id="299" r:id="rId29"/>
    <p:sldId id="281" r:id="rId30"/>
    <p:sldId id="282" r:id="rId31"/>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336">
          <p15:clr>
            <a:srgbClr val="A4A3A4"/>
          </p15:clr>
        </p15:guide>
        <p15:guide id="5" orient="horz" pos="1920">
          <p15:clr>
            <a:srgbClr val="A4A3A4"/>
          </p15:clr>
        </p15:guide>
        <p15:guide id="6" orient="horz" pos="3984">
          <p15:clr>
            <a:srgbClr val="A4A3A4"/>
          </p15:clr>
        </p15:guide>
        <p15:guide id="7" orient="horz" pos="1152">
          <p15:clr>
            <a:srgbClr val="A4A3A4"/>
          </p15:clr>
        </p15:guide>
        <p15:guide id="8" pos="3839">
          <p15:clr>
            <a:srgbClr val="A4A3A4"/>
          </p15:clr>
        </p15:guide>
        <p15:guide id="9" pos="671">
          <p15:clr>
            <a:srgbClr val="A4A3A4"/>
          </p15:clr>
        </p15:guide>
        <p15:guide id="10" pos="7007">
          <p15:clr>
            <a:srgbClr val="A4A3A4"/>
          </p15:clr>
        </p15:guide>
        <p15:guide id="11" pos="6143">
          <p15:clr>
            <a:srgbClr val="A4A3A4"/>
          </p15:clr>
        </p15:guide>
        <p15:guide id="12" pos="3263">
          <p15:clr>
            <a:srgbClr val="A4A3A4"/>
          </p15:clr>
        </p15:guide>
        <p15:guide id="13" pos="7391">
          <p15:clr>
            <a:srgbClr val="A4A3A4"/>
          </p15:clr>
        </p15:guide>
        <p15:guide id="14" pos="369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E7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20" autoAdjust="0"/>
    <p:restoredTop sz="81991" autoAdjust="0"/>
  </p:normalViewPr>
  <p:slideViewPr>
    <p:cSldViewPr showGuides="1">
      <p:cViewPr varScale="1">
        <p:scale>
          <a:sx n="88" d="100"/>
          <a:sy n="88" d="100"/>
        </p:scale>
        <p:origin x="872" y="184"/>
      </p:cViewPr>
      <p:guideLst>
        <p:guide orient="horz" pos="2160"/>
        <p:guide orient="horz" pos="1008"/>
        <p:guide orient="horz" pos="3792"/>
        <p:guide orient="horz" pos="336"/>
        <p:guide orient="horz" pos="1920"/>
        <p:guide orient="horz" pos="3984"/>
        <p:guide orient="horz" pos="1152"/>
        <p:guide pos="3839"/>
        <p:guide pos="671"/>
        <p:guide pos="7007"/>
        <p:guide pos="6143"/>
        <p:guide pos="3263"/>
        <p:guide pos="7391"/>
        <p:guide pos="3695"/>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6" d="100"/>
          <a:sy n="76" d="100"/>
        </p:scale>
        <p:origin x="168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CE221E-83ED-4F6C-BA5F-3F9E6FDB6953}" type="datetimeFigureOut">
              <a:rPr lang="en-US"/>
              <a:pPr/>
              <a:t>12/3/19</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4CBEF8-5CDE-472B-839B-B8BB0C881006}" type="slidenum">
              <a:rPr/>
              <a:pPr/>
              <a:t>‹#›</a:t>
            </a:fld>
            <a:endParaRPr dirty="0"/>
          </a:p>
        </p:txBody>
      </p:sp>
    </p:spTree>
    <p:extLst>
      <p:ext uri="{BB962C8B-B14F-4D97-AF65-F5344CB8AC3E}">
        <p14:creationId xmlns:p14="http://schemas.microsoft.com/office/powerpoint/2010/main" val="4263289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853E5F-CE67-483C-A264-F17AC70E9CA2}" type="datetimeFigureOut">
              <a:rPr lang="en-US"/>
              <a:pPr/>
              <a:t>12/3/19</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B98AFB-CB0D-4DFE-87B9-B4B0D0DE73CD}" type="slidenum">
              <a:rPr/>
              <a:pPr/>
              <a:t>‹#›</a:t>
            </a:fld>
            <a:endParaRPr dirty="0"/>
          </a:p>
        </p:txBody>
      </p:sp>
    </p:spTree>
    <p:extLst>
      <p:ext uri="{BB962C8B-B14F-4D97-AF65-F5344CB8AC3E}">
        <p14:creationId xmlns:p14="http://schemas.microsoft.com/office/powerpoint/2010/main" val="2512805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1</a:t>
            </a:fld>
            <a:endParaRPr lang="en-US" dirty="0"/>
          </a:p>
        </p:txBody>
      </p:sp>
    </p:spTree>
    <p:extLst>
      <p:ext uri="{BB962C8B-B14F-4D97-AF65-F5344CB8AC3E}">
        <p14:creationId xmlns:p14="http://schemas.microsoft.com/office/powerpoint/2010/main" val="2864014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25</a:t>
            </a:fld>
            <a:endParaRPr lang="en-US" dirty="0"/>
          </a:p>
        </p:txBody>
      </p:sp>
    </p:spTree>
    <p:extLst>
      <p:ext uri="{BB962C8B-B14F-4D97-AF65-F5344CB8AC3E}">
        <p14:creationId xmlns:p14="http://schemas.microsoft.com/office/powerpoint/2010/main" val="3138775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28</a:t>
            </a:fld>
            <a:endParaRPr lang="en-US" dirty="0"/>
          </a:p>
        </p:txBody>
      </p:sp>
    </p:spTree>
    <p:extLst>
      <p:ext uri="{BB962C8B-B14F-4D97-AF65-F5344CB8AC3E}">
        <p14:creationId xmlns:p14="http://schemas.microsoft.com/office/powerpoint/2010/main" val="2886992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29</a:t>
            </a:fld>
            <a:endParaRPr lang="en-US" dirty="0"/>
          </a:p>
        </p:txBody>
      </p:sp>
    </p:spTree>
    <p:extLst>
      <p:ext uri="{BB962C8B-B14F-4D97-AF65-F5344CB8AC3E}">
        <p14:creationId xmlns:p14="http://schemas.microsoft.com/office/powerpoint/2010/main" val="264385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B98AFB-CB0D-4DFE-87B9-B4B0D0DE73CD}" type="slidenum">
              <a:rPr lang="en-US" smtClean="0"/>
              <a:pPr/>
              <a:t>5</a:t>
            </a:fld>
            <a:endParaRPr lang="en-US" dirty="0"/>
          </a:p>
        </p:txBody>
      </p:sp>
    </p:spTree>
    <p:extLst>
      <p:ext uri="{BB962C8B-B14F-4D97-AF65-F5344CB8AC3E}">
        <p14:creationId xmlns:p14="http://schemas.microsoft.com/office/powerpoint/2010/main" val="3998790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8</a:t>
            </a:fld>
            <a:endParaRPr lang="en-US" dirty="0"/>
          </a:p>
        </p:txBody>
      </p:sp>
    </p:spTree>
    <p:extLst>
      <p:ext uri="{BB962C8B-B14F-4D97-AF65-F5344CB8AC3E}">
        <p14:creationId xmlns:p14="http://schemas.microsoft.com/office/powerpoint/2010/main" val="1939813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15</a:t>
            </a:fld>
            <a:endParaRPr lang="en-US" dirty="0"/>
          </a:p>
        </p:txBody>
      </p:sp>
    </p:spTree>
    <p:extLst>
      <p:ext uri="{BB962C8B-B14F-4D97-AF65-F5344CB8AC3E}">
        <p14:creationId xmlns:p14="http://schemas.microsoft.com/office/powerpoint/2010/main" val="927433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B98AFB-CB0D-4DFE-87B9-B4B0D0DE73CD}" type="slidenum">
              <a:rPr lang="en-US" smtClean="0"/>
              <a:pPr/>
              <a:t>19</a:t>
            </a:fld>
            <a:endParaRPr lang="en-US" dirty="0"/>
          </a:p>
        </p:txBody>
      </p:sp>
    </p:spTree>
    <p:extLst>
      <p:ext uri="{BB962C8B-B14F-4D97-AF65-F5344CB8AC3E}">
        <p14:creationId xmlns:p14="http://schemas.microsoft.com/office/powerpoint/2010/main" val="1748722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20</a:t>
            </a:fld>
            <a:endParaRPr lang="en-US" dirty="0"/>
          </a:p>
        </p:txBody>
      </p:sp>
    </p:spTree>
    <p:extLst>
      <p:ext uri="{BB962C8B-B14F-4D97-AF65-F5344CB8AC3E}">
        <p14:creationId xmlns:p14="http://schemas.microsoft.com/office/powerpoint/2010/main" val="827749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21</a:t>
            </a:fld>
            <a:endParaRPr lang="en-US" dirty="0"/>
          </a:p>
        </p:txBody>
      </p:sp>
    </p:spTree>
    <p:extLst>
      <p:ext uri="{BB962C8B-B14F-4D97-AF65-F5344CB8AC3E}">
        <p14:creationId xmlns:p14="http://schemas.microsoft.com/office/powerpoint/2010/main" val="3031692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22</a:t>
            </a:fld>
            <a:endParaRPr lang="en-US" dirty="0"/>
          </a:p>
        </p:txBody>
      </p:sp>
    </p:spTree>
    <p:extLst>
      <p:ext uri="{BB962C8B-B14F-4D97-AF65-F5344CB8AC3E}">
        <p14:creationId xmlns:p14="http://schemas.microsoft.com/office/powerpoint/2010/main" val="3532583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24</a:t>
            </a:fld>
            <a:endParaRPr lang="en-US" dirty="0"/>
          </a:p>
        </p:txBody>
      </p:sp>
    </p:spTree>
    <p:extLst>
      <p:ext uri="{BB962C8B-B14F-4D97-AF65-F5344CB8AC3E}">
        <p14:creationId xmlns:p14="http://schemas.microsoft.com/office/powerpoint/2010/main" val="2726621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8539" y="2514601"/>
            <a:ext cx="8913077" cy="2262781"/>
          </a:xfrm>
        </p:spPr>
        <p:txBody>
          <a:bodyPr anchor="b">
            <a:normAutofit/>
          </a:bodyPr>
          <a:lstStyle>
            <a:lvl1pPr>
              <a:defRPr sz="5398"/>
            </a:lvl1pPr>
          </a:lstStyle>
          <a:p>
            <a:r>
              <a:rPr lang="en-US"/>
              <a:t>Click to edit Master title style</a:t>
            </a:r>
            <a:endParaRPr lang="en-US" dirty="0"/>
          </a:p>
        </p:txBody>
      </p:sp>
      <p:sp>
        <p:nvSpPr>
          <p:cNvPr id="3" name="Subtitle 2"/>
          <p:cNvSpPr>
            <a:spLocks noGrp="1"/>
          </p:cNvSpPr>
          <p:nvPr>
            <p:ph type="subTitle" idx="1"/>
          </p:nvPr>
        </p:nvSpPr>
        <p:spPr>
          <a:xfrm>
            <a:off x="2588539" y="4777380"/>
            <a:ext cx="8913077" cy="1126283"/>
          </a:xfrm>
        </p:spPr>
        <p:txBody>
          <a:bodyPr anchor="t"/>
          <a:lstStyle>
            <a:lvl1pPr marL="0" indent="0" algn="l">
              <a:buNone/>
              <a:defRPr>
                <a:solidFill>
                  <a:schemeClr val="tx1">
                    <a:lumMod val="65000"/>
                    <a:lumOff val="35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4B4CA-54EC-EA45-BE0C-8D8D5DB37D0C}" type="datetime1">
              <a:rPr lang="en-US" smtClean="0"/>
              <a:t>12/3/19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1"/>
            <a:ext cx="1744198"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674" y="4529541"/>
            <a:ext cx="779564" cy="365125"/>
          </a:xfrm>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280354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8538" y="609600"/>
            <a:ext cx="8913077" cy="3117040"/>
          </a:xfrm>
        </p:spPr>
        <p:txBody>
          <a:bodyPr anchor="ctr">
            <a:normAutofit/>
          </a:bodyPr>
          <a:lstStyle>
            <a:lvl1pPr algn="l">
              <a:defRPr sz="4799" b="0" cap="none"/>
            </a:lvl1pPr>
          </a:lstStyle>
          <a:p>
            <a:r>
              <a:rPr lang="en-US"/>
              <a:t>Click to edit Master title style</a:t>
            </a:r>
            <a:endParaRPr lang="en-US" dirty="0"/>
          </a:p>
        </p:txBody>
      </p:sp>
      <p:sp>
        <p:nvSpPr>
          <p:cNvPr id="3" name="Text Placeholder 2"/>
          <p:cNvSpPr>
            <a:spLocks noGrp="1"/>
          </p:cNvSpPr>
          <p:nvPr>
            <p:ph type="body" idx="1"/>
          </p:nvPr>
        </p:nvSpPr>
        <p:spPr>
          <a:xfrm>
            <a:off x="2588538" y="4354046"/>
            <a:ext cx="8913077" cy="1555864"/>
          </a:xfrm>
        </p:spPr>
        <p:txBody>
          <a:bodyPr anchor="ctr">
            <a:normAutofit/>
          </a:bodyPr>
          <a:lstStyle>
            <a:lvl1pPr marL="0" indent="0" algn="l">
              <a:buNone/>
              <a:defRPr sz="1799">
                <a:solidFill>
                  <a:schemeClr val="tx1">
                    <a:lumMod val="65000"/>
                    <a:lumOff val="3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AAE594-8AF2-D64D-9F57-7CBFAF1DC2F8}" type="datetime1">
              <a:rPr lang="en-US" smtClean="0"/>
              <a:t>12/3/19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7" y="31781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674" y="3244140"/>
            <a:ext cx="779564" cy="365125"/>
          </a:xfrm>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542433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207" y="609600"/>
            <a:ext cx="8391740" cy="2895600"/>
          </a:xfrm>
        </p:spPr>
        <p:txBody>
          <a:bodyPr anchor="ctr">
            <a:normAutofit/>
          </a:bodyPr>
          <a:lstStyle>
            <a:lvl1pPr algn="l">
              <a:defRPr sz="4799"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4159" y="3505200"/>
            <a:ext cx="7534591" cy="381000"/>
          </a:xfrm>
        </p:spPr>
        <p:txBody>
          <a:bodyPr anchor="ctr">
            <a:noAutofit/>
          </a:bodyPr>
          <a:lstStyle>
            <a:lvl1pPr marL="0" indent="0">
              <a:buFontTx/>
              <a:buNone/>
              <a:defRPr sz="1600">
                <a:solidFill>
                  <a:schemeClr val="tx1">
                    <a:lumMod val="50000"/>
                    <a:lumOff val="50000"/>
                  </a:schemeClr>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a:t>Click to edit Master text styles</a:t>
            </a:r>
          </a:p>
        </p:txBody>
      </p:sp>
      <p:sp>
        <p:nvSpPr>
          <p:cNvPr id="3" name="Text Placeholder 2"/>
          <p:cNvSpPr>
            <a:spLocks noGrp="1"/>
          </p:cNvSpPr>
          <p:nvPr>
            <p:ph type="body" idx="1"/>
          </p:nvPr>
        </p:nvSpPr>
        <p:spPr>
          <a:xfrm>
            <a:off x="2588538" y="4354046"/>
            <a:ext cx="8913077" cy="1555864"/>
          </a:xfrm>
        </p:spPr>
        <p:txBody>
          <a:bodyPr anchor="ctr">
            <a:normAutofit/>
          </a:bodyPr>
          <a:lstStyle>
            <a:lvl1pPr marL="0" indent="0" algn="l">
              <a:buNone/>
              <a:defRPr sz="1799">
                <a:solidFill>
                  <a:schemeClr val="tx1">
                    <a:lumMod val="65000"/>
                    <a:lumOff val="3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29D47D-DF43-CF47-B0F8-DDE7E0FDF218}" type="datetime1">
              <a:rPr lang="en-US" smtClean="0"/>
              <a:t>12/3/19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7" y="31781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674" y="3244140"/>
            <a:ext cx="779564" cy="365125"/>
          </a:xfrm>
        </p:spPr>
        <p:txBody>
          <a:bodyPr/>
          <a:lstStyle/>
          <a:p>
            <a:fld id="{AAEAE4A8-A6E5-453E-B946-FB774B73F48C}" type="slidenum">
              <a:rPr lang="en-US" smtClean="0"/>
              <a:pPr/>
              <a:t>‹#›</a:t>
            </a:fld>
            <a:endParaRPr lang="en-US" dirty="0"/>
          </a:p>
        </p:txBody>
      </p:sp>
      <p:sp>
        <p:nvSpPr>
          <p:cNvPr id="14" name="TextBox 13"/>
          <p:cNvSpPr txBox="1"/>
          <p:nvPr/>
        </p:nvSpPr>
        <p:spPr>
          <a:xfrm>
            <a:off x="2467010" y="648005"/>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solidFill>
                <a:effectLst/>
                <a:latin typeface="Arial"/>
              </a:rPr>
              <a:t>“</a:t>
            </a:r>
          </a:p>
        </p:txBody>
      </p:sp>
      <p:sp>
        <p:nvSpPr>
          <p:cNvPr id="15" name="TextBox 14"/>
          <p:cNvSpPr txBox="1"/>
          <p:nvPr/>
        </p:nvSpPr>
        <p:spPr>
          <a:xfrm>
            <a:off x="11111958" y="2905306"/>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52851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8539" y="2438401"/>
            <a:ext cx="8913078" cy="2724845"/>
          </a:xfrm>
        </p:spPr>
        <p:txBody>
          <a:bodyPr anchor="b">
            <a:normAutofit/>
          </a:bodyPr>
          <a:lstStyle>
            <a:lvl1pPr algn="l">
              <a:defRPr sz="4799" b="0"/>
            </a:lvl1pPr>
          </a:lstStyle>
          <a:p>
            <a:r>
              <a:rPr lang="en-US"/>
              <a:t>Click to edit Master title style</a:t>
            </a:r>
            <a:endParaRPr lang="en-US" dirty="0"/>
          </a:p>
        </p:txBody>
      </p:sp>
      <p:sp>
        <p:nvSpPr>
          <p:cNvPr id="4" name="Text Placeholder 3"/>
          <p:cNvSpPr>
            <a:spLocks noGrp="1"/>
          </p:cNvSpPr>
          <p:nvPr>
            <p:ph type="body" sz="half" idx="2"/>
          </p:nvPr>
        </p:nvSpPr>
        <p:spPr>
          <a:xfrm>
            <a:off x="2588539" y="5181600"/>
            <a:ext cx="8913078"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89F8BCC-5D66-444B-96A5-10BDB8DE2A06}" type="datetime1">
              <a:rPr lang="en-US" smtClean="0"/>
              <a:t>12/3/19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7" y="491172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674" y="4983088"/>
            <a:ext cx="779564" cy="365125"/>
          </a:xfrm>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272573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207" y="609600"/>
            <a:ext cx="8391740" cy="2895600"/>
          </a:xfrm>
        </p:spPr>
        <p:txBody>
          <a:bodyPr anchor="ctr">
            <a:normAutofit/>
          </a:bodyPr>
          <a:lstStyle>
            <a:lvl1pPr algn="l">
              <a:defRPr sz="4799"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8538" y="4343400"/>
            <a:ext cx="8913078" cy="838200"/>
          </a:xfrm>
        </p:spPr>
        <p:txBody>
          <a:bodyPr anchor="b">
            <a:noAutofit/>
          </a:bodyPr>
          <a:lstStyle>
            <a:lvl1pPr marL="0" indent="0">
              <a:buFontTx/>
              <a:buNone/>
              <a:defRPr sz="2399">
                <a:solidFill>
                  <a:schemeClr val="accent1"/>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8539" y="5181600"/>
            <a:ext cx="8913078"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C6415F3-915A-8240-83BD-50700E31A72C}" type="datetime1">
              <a:rPr lang="en-US" smtClean="0"/>
              <a:t>12/3/19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7" y="491172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674" y="4983088"/>
            <a:ext cx="779564" cy="365125"/>
          </a:xfrm>
        </p:spPr>
        <p:txBody>
          <a:bodyPr/>
          <a:lstStyle/>
          <a:p>
            <a:fld id="{AAEAE4A8-A6E5-453E-B946-FB774B73F48C}" type="slidenum">
              <a:rPr lang="en-US" smtClean="0"/>
              <a:pPr/>
              <a:t>‹#›</a:t>
            </a:fld>
            <a:endParaRPr lang="en-US" dirty="0"/>
          </a:p>
        </p:txBody>
      </p:sp>
      <p:sp>
        <p:nvSpPr>
          <p:cNvPr id="17" name="TextBox 16"/>
          <p:cNvSpPr txBox="1"/>
          <p:nvPr/>
        </p:nvSpPr>
        <p:spPr>
          <a:xfrm>
            <a:off x="2467010" y="648005"/>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solidFill>
                <a:effectLst/>
                <a:latin typeface="Arial"/>
              </a:rPr>
              <a:t>“</a:t>
            </a:r>
          </a:p>
        </p:txBody>
      </p:sp>
      <p:sp>
        <p:nvSpPr>
          <p:cNvPr id="18" name="TextBox 17"/>
          <p:cNvSpPr txBox="1"/>
          <p:nvPr/>
        </p:nvSpPr>
        <p:spPr>
          <a:xfrm>
            <a:off x="11111958" y="2905306"/>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66639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8538" y="627407"/>
            <a:ext cx="8913077" cy="2880020"/>
          </a:xfrm>
        </p:spPr>
        <p:txBody>
          <a:bodyPr anchor="ctr">
            <a:normAutofit/>
          </a:bodyPr>
          <a:lstStyle>
            <a:lvl1pPr algn="l">
              <a:defRPr sz="4799" b="0"/>
            </a:lvl1pPr>
          </a:lstStyle>
          <a:p>
            <a:r>
              <a:rPr lang="en-US"/>
              <a:t>Click to edit Master title style</a:t>
            </a:r>
            <a:endParaRPr lang="en-US" dirty="0"/>
          </a:p>
        </p:txBody>
      </p:sp>
      <p:sp>
        <p:nvSpPr>
          <p:cNvPr id="21" name="Text Placeholder 9"/>
          <p:cNvSpPr>
            <a:spLocks noGrp="1"/>
          </p:cNvSpPr>
          <p:nvPr>
            <p:ph type="body" sz="quarter" idx="13"/>
          </p:nvPr>
        </p:nvSpPr>
        <p:spPr>
          <a:xfrm>
            <a:off x="2588538" y="4343400"/>
            <a:ext cx="8913078" cy="838200"/>
          </a:xfrm>
        </p:spPr>
        <p:txBody>
          <a:bodyPr anchor="b">
            <a:noAutofit/>
          </a:bodyPr>
          <a:lstStyle>
            <a:lvl1pPr marL="0" indent="0">
              <a:buFontTx/>
              <a:buNone/>
              <a:defRPr sz="2399">
                <a:solidFill>
                  <a:schemeClr val="accent1"/>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8539" y="5181600"/>
            <a:ext cx="8913078"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AE043CC-707F-B443-9E43-27B94A041D2E}" type="datetime1">
              <a:rPr lang="en-US" smtClean="0"/>
              <a:t>12/3/19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7" y="491172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674" y="4983088"/>
            <a:ext cx="779564" cy="365125"/>
          </a:xfrm>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63974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0C5599-9799-E44D-B9F6-17C51BFE8E7A}" type="datetime1">
              <a:rPr lang="en-US" smtClean="0"/>
              <a:t>12/3/19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363124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2392" y="627406"/>
            <a:ext cx="2207026"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8538" y="627406"/>
            <a:ext cx="6475313"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64EF90-C67F-1B46-B55A-5128412E9A18}" type="datetime1">
              <a:rPr lang="en-US" smtClean="0"/>
              <a:t>12/3/19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285587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250" y="624110"/>
            <a:ext cx="8909366"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8538" y="2133600"/>
            <a:ext cx="8913078"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7ACBBE-3E0C-B245-82D2-E7E2FC7B8268}" type="datetime1">
              <a:rPr lang="en-US" smtClean="0"/>
              <a:t>12/3/19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276131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8538" y="2058750"/>
            <a:ext cx="8913077" cy="1468800"/>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2588538" y="3530129"/>
            <a:ext cx="8913077" cy="860400"/>
          </a:xfrm>
        </p:spPr>
        <p:txBody>
          <a:bodyPr anchor="t"/>
          <a:lstStyle>
            <a:lvl1pPr marL="0" indent="0" algn="l">
              <a:buNone/>
              <a:defRPr sz="1999">
                <a:solidFill>
                  <a:schemeClr val="tx1">
                    <a:lumMod val="65000"/>
                    <a:lumOff val="3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13B517-7964-AD4C-B671-08D3ACC9A532}" type="datetime1">
              <a:rPr lang="en-US" smtClean="0"/>
              <a:t>12/3/19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7" y="31781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674" y="3244140"/>
            <a:ext cx="779564" cy="365125"/>
          </a:xfrm>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363182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8538" y="2133600"/>
            <a:ext cx="4312741"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88874" y="2126222"/>
            <a:ext cx="4312741"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89751C-75C5-2444-908C-616373C748BC}" type="datetime1">
              <a:rPr lang="en-US" smtClean="0"/>
              <a:t>12/3/19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674" y="787783"/>
            <a:ext cx="779564" cy="365125"/>
          </a:xfrm>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315862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8608" y="1972703"/>
            <a:ext cx="3991692" cy="576262"/>
          </a:xfrm>
        </p:spPr>
        <p:txBody>
          <a:bodyPr anchor="b">
            <a:noAutofit/>
          </a:bodyPr>
          <a:lstStyle>
            <a:lvl1pPr marL="0" indent="0">
              <a:buNone/>
              <a:defRPr sz="23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2588538" y="2548966"/>
            <a:ext cx="4341762"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4674" y="1969475"/>
            <a:ext cx="3997960" cy="576262"/>
          </a:xfrm>
        </p:spPr>
        <p:txBody>
          <a:bodyPr anchor="b">
            <a:noAutofit/>
          </a:bodyPr>
          <a:lstStyle>
            <a:lvl1pPr marL="0" indent="0">
              <a:buNone/>
              <a:defRPr sz="23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5091" y="2545738"/>
            <a:ext cx="433754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61C3D7-C7A7-2F41-A4CE-B53401673D5F}" type="datetime1">
              <a:rPr lang="en-US" smtClean="0"/>
              <a:t>12/3/19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674" y="787783"/>
            <a:ext cx="779564" cy="365125"/>
          </a:xfrm>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146374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129451-5C7E-8140-90AA-B01754516D94}" type="datetime1">
              <a:rPr lang="en-US" smtClean="0"/>
              <a:t>12/3/19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170604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6E711F-2593-3642-9F8A-DE541D81E952}" type="datetime1">
              <a:rPr lang="en-US" smtClean="0"/>
              <a:t>12/3/19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257662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8538" y="446088"/>
            <a:ext cx="3504286" cy="976312"/>
          </a:xfrm>
        </p:spPr>
        <p:txBody>
          <a:bodyPr anchor="b"/>
          <a:lstStyle>
            <a:lvl1pPr algn="l">
              <a:defRPr sz="1999" b="0"/>
            </a:lvl1pPr>
          </a:lstStyle>
          <a:p>
            <a:r>
              <a:rPr lang="en-US"/>
              <a:t>Click to edit Master title style</a:t>
            </a:r>
            <a:endParaRPr lang="en-US" dirty="0"/>
          </a:p>
        </p:txBody>
      </p:sp>
      <p:sp>
        <p:nvSpPr>
          <p:cNvPr id="3" name="Content Placeholder 2"/>
          <p:cNvSpPr>
            <a:spLocks noGrp="1"/>
          </p:cNvSpPr>
          <p:nvPr>
            <p:ph idx="1"/>
          </p:nvPr>
        </p:nvSpPr>
        <p:spPr>
          <a:xfrm>
            <a:off x="6321365" y="446089"/>
            <a:ext cx="5180251"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8538" y="1598613"/>
            <a:ext cx="3504286" cy="4262436"/>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2F6E23-31A6-EF46-ACD3-17B1C9DA6FCF}" type="datetime1">
              <a:rPr lang="en-US" smtClean="0"/>
              <a:t>12/3/19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77097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8539" y="4800600"/>
            <a:ext cx="8913078"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8538" y="634965"/>
            <a:ext cx="8913078" cy="3854970"/>
          </a:xfrm>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8539" y="5367338"/>
            <a:ext cx="891307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214432-7003-4544-88A5-77966090EB49}" type="datetime1">
              <a:rPr lang="en-US" smtClean="0"/>
              <a:t>12/3/19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7" y="491172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674" y="4983088"/>
            <a:ext cx="779564"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962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0773"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14" y="-786"/>
            <a:ext cx="2356060"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32"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249" y="624110"/>
            <a:ext cx="8909366"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8538" y="2133600"/>
            <a:ext cx="8913078"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58914" y="6130437"/>
            <a:ext cx="1145984"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7354FA4-5191-8247-AA35-AA859D16B8D5}" type="datetime1">
              <a:rPr lang="en-US" smtClean="0"/>
              <a:t>12/3/19</a:t>
            </a:fld>
            <a:endParaRPr lang="en-US" dirty="0"/>
          </a:p>
        </p:txBody>
      </p:sp>
      <p:sp>
        <p:nvSpPr>
          <p:cNvPr id="5" name="Footer Placeholder 4"/>
          <p:cNvSpPr>
            <a:spLocks noGrp="1"/>
          </p:cNvSpPr>
          <p:nvPr>
            <p:ph type="ftr" sz="quarter" idx="3"/>
          </p:nvPr>
        </p:nvSpPr>
        <p:spPr>
          <a:xfrm>
            <a:off x="2588538" y="6135809"/>
            <a:ext cx="7618015"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674" y="787783"/>
            <a:ext cx="779564" cy="365125"/>
          </a:xfrm>
          <a:prstGeom prst="rect">
            <a:avLst/>
          </a:prstGeom>
        </p:spPr>
        <p:txBody>
          <a:bodyPr vert="horz" lIns="91440" tIns="45720" rIns="91440" bIns="45720" rtlCol="0" anchor="ctr"/>
          <a:lstStyle>
            <a:lvl1pPr algn="r">
              <a:defRPr sz="1999">
                <a:solidFill>
                  <a:srgbClr val="FEFFFF"/>
                </a:solidFill>
              </a:defRPr>
            </a:lvl1p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149761198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063" rtl="0" eaLnBrk="1" latinLnBrk="0" hangingPunct="1">
        <a:spcBef>
          <a:spcPct val="0"/>
        </a:spcBef>
        <a:buNone/>
        <a:defRPr sz="3599"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accent1"/>
        </a:buClr>
        <a:buFont typeface="Wingdings 3" charset="2"/>
        <a:buChar char=""/>
        <a:defRPr sz="1799" kern="1200">
          <a:solidFill>
            <a:schemeClr val="tx1">
              <a:lumMod val="75000"/>
              <a:lumOff val="25000"/>
            </a:schemeClr>
          </a:solidFill>
          <a:latin typeface="+mn-lt"/>
          <a:ea typeface="+mn-ea"/>
          <a:cs typeface="+mn-cs"/>
        </a:defRPr>
      </a:lvl1pPr>
      <a:lvl2pPr marL="742727" indent="-285664" algn="l" defTabSz="457063"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2657" indent="-228531" algn="l" defTabSz="457063"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599720"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6783"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3846"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0908"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7971"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5034" indent="-228531" algn="l" defTabSz="457063"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ourses.analyticsvidhya.com/courses/introduction-to-data-science-2/?utm_source=blog&amp;utm_medium=6stepsnaivebayesarticl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2.w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foreignlaborcert.doleta.gov/performancedata.cf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065212" y="838200"/>
            <a:ext cx="9677400" cy="1828801"/>
          </a:xfrm>
        </p:spPr>
        <p:txBody>
          <a:bodyPr>
            <a:normAutofit fontScale="90000"/>
          </a:bodyPr>
          <a:lstStyle/>
          <a:p>
            <a:pPr algn="ctr"/>
            <a:br>
              <a:rPr lang="en-US" b="0" dirty="0"/>
            </a:br>
            <a:br>
              <a:rPr lang="en-US" b="0" dirty="0"/>
            </a:br>
            <a:r>
              <a:rPr lang="en-US" b="0" dirty="0"/>
              <a:t> </a:t>
            </a:r>
            <a:r>
              <a:rPr lang="en-US" dirty="0"/>
              <a:t>PREDICTING THE CASE STATUS FOR H1B APPLICANTS </a:t>
            </a:r>
            <a:endParaRPr lang="en-US" sz="4500" dirty="0"/>
          </a:p>
        </p:txBody>
      </p:sp>
      <p:sp>
        <p:nvSpPr>
          <p:cNvPr id="3" name="Content Placeholder 2"/>
          <p:cNvSpPr>
            <a:spLocks noGrp="1"/>
          </p:cNvSpPr>
          <p:nvPr>
            <p:ph type="subTitle" idx="1"/>
          </p:nvPr>
        </p:nvSpPr>
        <p:spPr>
          <a:xfrm>
            <a:off x="1065212" y="2971800"/>
            <a:ext cx="9906000" cy="3733800"/>
          </a:xfrm>
        </p:spPr>
        <p:txBody>
          <a:bodyPr>
            <a:noAutofit/>
          </a:bodyPr>
          <a:lstStyle/>
          <a:p>
            <a:pPr algn="r"/>
            <a:r>
              <a:rPr lang="en-US" dirty="0"/>
              <a:t>Prepared By:</a:t>
            </a:r>
          </a:p>
          <a:p>
            <a:pPr algn="r"/>
            <a:endParaRPr lang="en-US" dirty="0"/>
          </a:p>
          <a:p>
            <a:pPr algn="r"/>
            <a:r>
              <a:rPr lang="en-US" dirty="0"/>
              <a:t>Anurag Aman</a:t>
            </a:r>
          </a:p>
          <a:p>
            <a:pPr algn="r"/>
            <a:r>
              <a:rPr lang="en-US" dirty="0" err="1"/>
              <a:t>Krutarth</a:t>
            </a:r>
            <a:r>
              <a:rPr lang="en-US" dirty="0"/>
              <a:t> Trivedi</a:t>
            </a:r>
          </a:p>
          <a:p>
            <a:pPr algn="r"/>
            <a:r>
              <a:rPr lang="en-US" dirty="0" err="1"/>
              <a:t>Rajit</a:t>
            </a:r>
            <a:r>
              <a:rPr lang="en-US" dirty="0"/>
              <a:t> Gohel</a:t>
            </a:r>
          </a:p>
          <a:p>
            <a:pPr algn="r"/>
            <a:r>
              <a:rPr lang="en-US" dirty="0"/>
              <a:t>Vinay </a:t>
            </a:r>
            <a:r>
              <a:rPr lang="en-US" dirty="0" err="1"/>
              <a:t>Nayar</a:t>
            </a:r>
            <a:endParaRPr lang="en-US" dirty="0"/>
          </a:p>
          <a:p>
            <a:pPr algn="r"/>
            <a:r>
              <a:rPr lang="en-US" dirty="0"/>
              <a:t>Ishan </a:t>
            </a:r>
            <a:r>
              <a:rPr lang="en-US" dirty="0" err="1"/>
              <a:t>Sahu</a:t>
            </a:r>
            <a:endParaRPr lang="en-US" dirty="0"/>
          </a:p>
          <a:p>
            <a:pPr algn="r"/>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500BF023-D761-3F4D-8F83-12DF3A1FF090}"/>
              </a:ext>
            </a:extLst>
          </p:cNvPr>
          <p:cNvSpPr>
            <a:spLocks noGrp="1"/>
          </p:cNvSpPr>
          <p:nvPr>
            <p:ph type="sldNum" sz="quarter" idx="12"/>
          </p:nvPr>
        </p:nvSpPr>
        <p:spPr/>
        <p:txBody>
          <a:bodyPr/>
          <a:lstStyle/>
          <a:p>
            <a:fld id="{AAEAE4A8-A6E5-453E-B946-FB774B73F48C}" type="slidenum">
              <a:rPr lang="en-US" smtClean="0"/>
              <a:pPr/>
              <a:t>1</a:t>
            </a:fld>
            <a:endParaRPr lang="en-US" dirty="0"/>
          </a:p>
        </p:txBody>
      </p:sp>
    </p:spTree>
    <p:extLst>
      <p:ext uri="{BB962C8B-B14F-4D97-AF65-F5344CB8AC3E}">
        <p14:creationId xmlns:p14="http://schemas.microsoft.com/office/powerpoint/2010/main" val="365812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30FD7-4A14-45D3-A667-A8249D79AE62}"/>
              </a:ext>
            </a:extLst>
          </p:cNvPr>
          <p:cNvSpPr>
            <a:spLocks noGrp="1"/>
          </p:cNvSpPr>
          <p:nvPr>
            <p:ph type="title"/>
          </p:nvPr>
        </p:nvSpPr>
        <p:spPr/>
        <p:txBody>
          <a:bodyPr/>
          <a:lstStyle/>
          <a:p>
            <a:r>
              <a:rPr lang="en-US" dirty="0"/>
              <a:t> Attributes Details</a:t>
            </a:r>
          </a:p>
        </p:txBody>
      </p:sp>
      <p:sp>
        <p:nvSpPr>
          <p:cNvPr id="3" name="Content Placeholder 2">
            <a:extLst>
              <a:ext uri="{FF2B5EF4-FFF2-40B4-BE49-F238E27FC236}">
                <a16:creationId xmlns:a16="http://schemas.microsoft.com/office/drawing/2014/main" id="{07A800A5-585A-4D57-9B84-90AF8DE07876}"/>
              </a:ext>
            </a:extLst>
          </p:cNvPr>
          <p:cNvSpPr>
            <a:spLocks noGrp="1"/>
          </p:cNvSpPr>
          <p:nvPr>
            <p:ph idx="1"/>
          </p:nvPr>
        </p:nvSpPr>
        <p:spPr>
          <a:xfrm>
            <a:off x="2588538" y="762000"/>
            <a:ext cx="8913078" cy="5149222"/>
          </a:xfrm>
        </p:spPr>
        <p:txBody>
          <a:bodyPr>
            <a:normAutofit fontScale="85000" lnSpcReduction="20000"/>
          </a:bodyPr>
          <a:lstStyle/>
          <a:p>
            <a:endParaRPr lang="en-US" dirty="0"/>
          </a:p>
          <a:p>
            <a:endParaRPr lang="en-US" dirty="0"/>
          </a:p>
          <a:p>
            <a:endParaRPr lang="en-US" dirty="0"/>
          </a:p>
          <a:p>
            <a:r>
              <a:rPr lang="en-US" b="1" dirty="0"/>
              <a:t>Employer Attributes </a:t>
            </a:r>
            <a:endParaRPr lang="en-US" dirty="0"/>
          </a:p>
          <a:p>
            <a:r>
              <a:rPr lang="en-US" dirty="0"/>
              <a:t>1.employer_name </a:t>
            </a:r>
          </a:p>
          <a:p>
            <a:r>
              <a:rPr lang="en-US" dirty="0"/>
              <a:t>2.employer_address </a:t>
            </a:r>
          </a:p>
          <a:p>
            <a:r>
              <a:rPr lang="en-US" dirty="0"/>
              <a:t>3.employer_city </a:t>
            </a:r>
          </a:p>
          <a:p>
            <a:r>
              <a:rPr lang="en-US" dirty="0"/>
              <a:t>4.employer_state </a:t>
            </a:r>
          </a:p>
          <a:p>
            <a:r>
              <a:rPr lang="en-US" dirty="0"/>
              <a:t>5.employer_postal_code </a:t>
            </a:r>
          </a:p>
          <a:p>
            <a:r>
              <a:rPr lang="en-US" dirty="0"/>
              <a:t>6.employer_country </a:t>
            </a:r>
          </a:p>
          <a:p>
            <a:r>
              <a:rPr lang="en-US" dirty="0"/>
              <a:t>7.employer_province </a:t>
            </a:r>
          </a:p>
          <a:p>
            <a:r>
              <a:rPr lang="en-US" dirty="0"/>
              <a:t>8.employer_phone </a:t>
            </a:r>
          </a:p>
          <a:p>
            <a:r>
              <a:rPr lang="en-US" dirty="0"/>
              <a:t>9.employer_phone_ext </a:t>
            </a:r>
          </a:p>
          <a:p>
            <a:r>
              <a:rPr lang="en-US" dirty="0"/>
              <a:t>10.agent_attorney_name </a:t>
            </a:r>
          </a:p>
          <a:p>
            <a:r>
              <a:rPr lang="en-US" dirty="0"/>
              <a:t>11.agent_attorney_city </a:t>
            </a:r>
          </a:p>
          <a:p>
            <a:r>
              <a:rPr lang="en-US" dirty="0"/>
              <a:t>12.agent_attorney_state </a:t>
            </a:r>
          </a:p>
          <a:p>
            <a:endParaRPr lang="en-US" dirty="0"/>
          </a:p>
        </p:txBody>
      </p:sp>
      <p:sp>
        <p:nvSpPr>
          <p:cNvPr id="4" name="Slide Number Placeholder 3">
            <a:extLst>
              <a:ext uri="{FF2B5EF4-FFF2-40B4-BE49-F238E27FC236}">
                <a16:creationId xmlns:a16="http://schemas.microsoft.com/office/drawing/2014/main" id="{6941BDCF-1FE3-7A4A-93D3-6FE87F2B4716}"/>
              </a:ext>
            </a:extLst>
          </p:cNvPr>
          <p:cNvSpPr>
            <a:spLocks noGrp="1"/>
          </p:cNvSpPr>
          <p:nvPr>
            <p:ph type="sldNum" sz="quarter" idx="12"/>
          </p:nvPr>
        </p:nvSpPr>
        <p:spPr/>
        <p:txBody>
          <a:bodyPr/>
          <a:lstStyle/>
          <a:p>
            <a:fld id="{AAEAE4A8-A6E5-453E-B946-FB774B73F48C}" type="slidenum">
              <a:rPr lang="en-US" smtClean="0"/>
              <a:pPr/>
              <a:t>10</a:t>
            </a:fld>
            <a:endParaRPr lang="en-US" dirty="0"/>
          </a:p>
        </p:txBody>
      </p:sp>
    </p:spTree>
    <p:extLst>
      <p:ext uri="{BB962C8B-B14F-4D97-AF65-F5344CB8AC3E}">
        <p14:creationId xmlns:p14="http://schemas.microsoft.com/office/powerpoint/2010/main" val="39195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928FA-0D0F-4BE5-A56B-A3D91D7C7FC2}"/>
              </a:ext>
            </a:extLst>
          </p:cNvPr>
          <p:cNvSpPr>
            <a:spLocks noGrp="1"/>
          </p:cNvSpPr>
          <p:nvPr>
            <p:ph type="title"/>
          </p:nvPr>
        </p:nvSpPr>
        <p:spPr/>
        <p:txBody>
          <a:bodyPr/>
          <a:lstStyle/>
          <a:p>
            <a:r>
              <a:rPr lang="en-US" dirty="0"/>
              <a:t>Attribute Details</a:t>
            </a:r>
          </a:p>
        </p:txBody>
      </p:sp>
      <p:sp>
        <p:nvSpPr>
          <p:cNvPr id="3" name="Content Placeholder 2">
            <a:extLst>
              <a:ext uri="{FF2B5EF4-FFF2-40B4-BE49-F238E27FC236}">
                <a16:creationId xmlns:a16="http://schemas.microsoft.com/office/drawing/2014/main" id="{6340FD53-5AA1-4B29-9E88-8180338F9D6E}"/>
              </a:ext>
            </a:extLst>
          </p:cNvPr>
          <p:cNvSpPr>
            <a:spLocks noGrp="1"/>
          </p:cNvSpPr>
          <p:nvPr>
            <p:ph idx="1"/>
          </p:nvPr>
        </p:nvSpPr>
        <p:spPr>
          <a:xfrm>
            <a:off x="2588538" y="990600"/>
            <a:ext cx="8913078" cy="4920622"/>
          </a:xfrm>
        </p:spPr>
        <p:txBody>
          <a:bodyPr vert="horz" numCol="2">
            <a:normAutofit fontScale="92500" lnSpcReduction="10000"/>
          </a:bodyPr>
          <a:lstStyle/>
          <a:p>
            <a:pPr marL="0" indent="0">
              <a:buNone/>
            </a:pPr>
            <a:endParaRPr lang="en-US" dirty="0"/>
          </a:p>
          <a:p>
            <a:r>
              <a:rPr lang="en-US" b="1" dirty="0"/>
              <a:t>Employee Attributes </a:t>
            </a:r>
            <a:endParaRPr lang="en-US" dirty="0"/>
          </a:p>
          <a:p>
            <a:r>
              <a:rPr lang="en-US" dirty="0"/>
              <a:t>1.employment_start_date </a:t>
            </a:r>
          </a:p>
          <a:p>
            <a:r>
              <a:rPr lang="en-US" dirty="0"/>
              <a:t>2.employment_end_date </a:t>
            </a:r>
          </a:p>
          <a:p>
            <a:r>
              <a:rPr lang="en-US" dirty="0"/>
              <a:t>3.job_title </a:t>
            </a:r>
          </a:p>
          <a:p>
            <a:r>
              <a:rPr lang="en-US" dirty="0"/>
              <a:t>4.soc_code </a:t>
            </a:r>
          </a:p>
          <a:p>
            <a:r>
              <a:rPr lang="en-US" dirty="0"/>
              <a:t>5.soc_name </a:t>
            </a:r>
          </a:p>
          <a:p>
            <a:r>
              <a:rPr lang="en-US" dirty="0"/>
              <a:t>6.naics_code </a:t>
            </a:r>
          </a:p>
          <a:p>
            <a:r>
              <a:rPr lang="en-US" dirty="0"/>
              <a:t>7.total_workers </a:t>
            </a:r>
          </a:p>
          <a:p>
            <a:r>
              <a:rPr lang="en-US" dirty="0"/>
              <a:t>8.full_time_position </a:t>
            </a:r>
          </a:p>
          <a:p>
            <a:r>
              <a:rPr lang="en-US" dirty="0"/>
              <a:t>9.prevailing_wage </a:t>
            </a:r>
          </a:p>
          <a:p>
            <a:r>
              <a:rPr lang="en-US" dirty="0"/>
              <a:t>10.pw_unit_of_pay </a:t>
            </a:r>
          </a:p>
          <a:p>
            <a:r>
              <a:rPr lang="en-US" dirty="0"/>
              <a:t>11.pw_source </a:t>
            </a:r>
          </a:p>
          <a:p>
            <a:r>
              <a:rPr lang="en-US" dirty="0"/>
              <a:t>12.pw_source_year </a:t>
            </a:r>
          </a:p>
          <a:p>
            <a:r>
              <a:rPr lang="en-US" dirty="0"/>
              <a:t>13.pw_source_other </a:t>
            </a:r>
          </a:p>
          <a:p>
            <a:r>
              <a:rPr lang="en-US" dirty="0"/>
              <a:t>14.wage_rate_of_pay_from </a:t>
            </a:r>
          </a:p>
          <a:p>
            <a:r>
              <a:rPr lang="en-US" dirty="0"/>
              <a:t>15.wage_rate_of_pay_to </a:t>
            </a:r>
          </a:p>
          <a:p>
            <a:r>
              <a:rPr lang="en-US" dirty="0"/>
              <a:t>16.wage_unit_of_pay </a:t>
            </a:r>
          </a:p>
          <a:p>
            <a:r>
              <a:rPr lang="en-US" dirty="0"/>
              <a:t>17.h-1b_dependent </a:t>
            </a:r>
          </a:p>
          <a:p>
            <a:r>
              <a:rPr lang="en-US" dirty="0"/>
              <a:t>18. </a:t>
            </a:r>
            <a:r>
              <a:rPr lang="en-US" dirty="0" err="1"/>
              <a:t>willful_violator</a:t>
            </a:r>
            <a:r>
              <a:rPr lang="en-US" dirty="0"/>
              <a:t> </a:t>
            </a:r>
          </a:p>
          <a:p>
            <a:r>
              <a:rPr lang="en-US" dirty="0"/>
              <a:t>19. </a:t>
            </a:r>
            <a:r>
              <a:rPr lang="en-US" dirty="0" err="1"/>
              <a:t>worksite_city</a:t>
            </a:r>
            <a:r>
              <a:rPr lang="en-US" dirty="0"/>
              <a:t> </a:t>
            </a:r>
          </a:p>
          <a:p>
            <a:r>
              <a:rPr lang="en-US" dirty="0"/>
              <a:t>20.worksite_county </a:t>
            </a:r>
          </a:p>
          <a:p>
            <a:r>
              <a:rPr lang="en-US" dirty="0"/>
              <a:t>21.worksite_state </a:t>
            </a:r>
          </a:p>
          <a:p>
            <a:r>
              <a:rPr lang="en-US" dirty="0"/>
              <a:t>22.worksite_postal_code </a:t>
            </a:r>
          </a:p>
          <a:p>
            <a:r>
              <a:rPr lang="en-US" dirty="0"/>
              <a:t>23.original_cert_date </a:t>
            </a:r>
          </a:p>
          <a:p>
            <a:endParaRPr lang="en-US" dirty="0"/>
          </a:p>
        </p:txBody>
      </p:sp>
      <p:sp>
        <p:nvSpPr>
          <p:cNvPr id="4" name="Slide Number Placeholder 3">
            <a:extLst>
              <a:ext uri="{FF2B5EF4-FFF2-40B4-BE49-F238E27FC236}">
                <a16:creationId xmlns:a16="http://schemas.microsoft.com/office/drawing/2014/main" id="{05A95A16-863B-C64E-8EE9-FE060B2CCC41}"/>
              </a:ext>
            </a:extLst>
          </p:cNvPr>
          <p:cNvSpPr>
            <a:spLocks noGrp="1"/>
          </p:cNvSpPr>
          <p:nvPr>
            <p:ph type="sldNum" sz="quarter" idx="12"/>
          </p:nvPr>
        </p:nvSpPr>
        <p:spPr/>
        <p:txBody>
          <a:bodyPr/>
          <a:lstStyle/>
          <a:p>
            <a:fld id="{AAEAE4A8-A6E5-453E-B946-FB774B73F48C}" type="slidenum">
              <a:rPr lang="en-US" smtClean="0"/>
              <a:pPr/>
              <a:t>11</a:t>
            </a:fld>
            <a:endParaRPr lang="en-US" dirty="0"/>
          </a:p>
        </p:txBody>
      </p:sp>
    </p:spTree>
    <p:extLst>
      <p:ext uri="{BB962C8B-B14F-4D97-AF65-F5344CB8AC3E}">
        <p14:creationId xmlns:p14="http://schemas.microsoft.com/office/powerpoint/2010/main" val="3160937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09A67-78AD-497D-81A7-82F767E601AE}"/>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963EC0B4-EAA3-4819-BF4F-2527E33E05F4}"/>
              </a:ext>
            </a:extLst>
          </p:cNvPr>
          <p:cNvSpPr>
            <a:spLocks noGrp="1"/>
          </p:cNvSpPr>
          <p:nvPr>
            <p:ph idx="1"/>
          </p:nvPr>
        </p:nvSpPr>
        <p:spPr>
          <a:xfrm>
            <a:off x="836612" y="1295400"/>
            <a:ext cx="10665004" cy="4615822"/>
          </a:xfrm>
        </p:spPr>
        <p:txBody>
          <a:bodyPr>
            <a:normAutofit/>
          </a:bodyPr>
          <a:lstStyle/>
          <a:p>
            <a:pPr marL="0" indent="0">
              <a:buNone/>
            </a:pPr>
            <a:endParaRPr lang="en-US" dirty="0"/>
          </a:p>
          <a:p>
            <a:r>
              <a:rPr lang="en-US" b="1" dirty="0"/>
              <a:t>Irrelevant Variables- </a:t>
            </a:r>
            <a:endParaRPr lang="en-US" dirty="0"/>
          </a:p>
          <a:p>
            <a:pPr marL="0" indent="0">
              <a:buNone/>
            </a:pPr>
            <a:r>
              <a:rPr lang="en-US" dirty="0"/>
              <a:t>During the data exploration phase, we found a few variables that were irrelevant to the modeling approach due to the presence of either too many unique values (</a:t>
            </a:r>
            <a:r>
              <a:rPr lang="en-US" dirty="0" err="1"/>
              <a:t>Case_number</a:t>
            </a:r>
            <a:r>
              <a:rPr lang="en-US" dirty="0"/>
              <a:t>) or due to having a constant value (</a:t>
            </a:r>
            <a:r>
              <a:rPr lang="en-US" dirty="0" err="1"/>
              <a:t>Employment_country</a:t>
            </a:r>
            <a:r>
              <a:rPr lang="en-US" dirty="0"/>
              <a:t>)</a:t>
            </a:r>
          </a:p>
          <a:p>
            <a:r>
              <a:rPr lang="en-US" dirty="0"/>
              <a:t>The data attributes identified for such elimination are </a:t>
            </a:r>
          </a:p>
          <a:p>
            <a:pPr marL="399930" lvl="1" indent="0" algn="just">
              <a:buNone/>
            </a:pPr>
            <a:r>
              <a:rPr lang="en-US" dirty="0"/>
              <a:t>1.</a:t>
            </a:r>
            <a:r>
              <a:rPr lang="en-US" b="1" dirty="0"/>
              <a:t>Case Number- </a:t>
            </a:r>
            <a:r>
              <a:rPr lang="en-US" dirty="0"/>
              <a:t>since it is just a serial number for each application </a:t>
            </a:r>
          </a:p>
          <a:p>
            <a:pPr marL="399930" lvl="1" indent="0" algn="just">
              <a:buNone/>
            </a:pPr>
            <a:r>
              <a:rPr lang="en-US" dirty="0"/>
              <a:t>2.</a:t>
            </a:r>
            <a:r>
              <a:rPr lang="en-US" b="1" dirty="0"/>
              <a:t>Visa Class- </a:t>
            </a:r>
            <a:r>
              <a:rPr lang="en-US" dirty="0"/>
              <a:t>Since our dataset only contains F1B applications </a:t>
            </a:r>
          </a:p>
          <a:p>
            <a:pPr marL="399930" lvl="1" indent="0" algn="just">
              <a:buNone/>
            </a:pPr>
            <a:r>
              <a:rPr lang="en-US" dirty="0"/>
              <a:t>3.</a:t>
            </a:r>
            <a:r>
              <a:rPr lang="en-US" b="1" dirty="0"/>
              <a:t>Agent Attorney </a:t>
            </a:r>
            <a:r>
              <a:rPr lang="en-US" dirty="0"/>
              <a:t>(and other correlated variables) </a:t>
            </a:r>
          </a:p>
          <a:p>
            <a:pPr marL="399930" lvl="1" indent="0" algn="just">
              <a:buNone/>
            </a:pPr>
            <a:r>
              <a:rPr lang="en-US" dirty="0"/>
              <a:t>4.</a:t>
            </a:r>
            <a:r>
              <a:rPr lang="en-US" b="1" dirty="0"/>
              <a:t>Employer Phone and Employer Extension </a:t>
            </a:r>
          </a:p>
          <a:p>
            <a:pPr marL="399930" lvl="1" indent="0" algn="just">
              <a:buNone/>
            </a:pPr>
            <a:r>
              <a:rPr lang="en-US" dirty="0"/>
              <a:t>5.</a:t>
            </a:r>
            <a:r>
              <a:rPr lang="en-US" b="1" dirty="0"/>
              <a:t>NAICS Code- </a:t>
            </a:r>
            <a:r>
              <a:rPr lang="en-US" dirty="0"/>
              <a:t>Since there is no meaning being added to the model </a:t>
            </a:r>
          </a:p>
          <a:p>
            <a:pPr marL="399930" lvl="1" indent="0" algn="just">
              <a:buNone/>
            </a:pPr>
            <a:r>
              <a:rPr lang="en-US" dirty="0"/>
              <a:t>6.</a:t>
            </a:r>
            <a:r>
              <a:rPr lang="en-US" b="1" dirty="0"/>
              <a:t>Employer Country</a:t>
            </a:r>
            <a:r>
              <a:rPr lang="en-US" dirty="0"/>
              <a:t>-constant </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460F650-12F7-A440-8A2F-3A91BFE73EA1}"/>
              </a:ext>
            </a:extLst>
          </p:cNvPr>
          <p:cNvSpPr>
            <a:spLocks noGrp="1"/>
          </p:cNvSpPr>
          <p:nvPr>
            <p:ph type="sldNum" sz="quarter" idx="12"/>
          </p:nvPr>
        </p:nvSpPr>
        <p:spPr/>
        <p:txBody>
          <a:bodyPr/>
          <a:lstStyle/>
          <a:p>
            <a:fld id="{AAEAE4A8-A6E5-453E-B946-FB774B73F48C}" type="slidenum">
              <a:rPr lang="en-US" smtClean="0"/>
              <a:pPr/>
              <a:t>12</a:t>
            </a:fld>
            <a:endParaRPr lang="en-US" dirty="0"/>
          </a:p>
        </p:txBody>
      </p:sp>
    </p:spTree>
    <p:extLst>
      <p:ext uri="{BB962C8B-B14F-4D97-AF65-F5344CB8AC3E}">
        <p14:creationId xmlns:p14="http://schemas.microsoft.com/office/powerpoint/2010/main" val="262647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A7480-3777-42AF-B843-7ACCA19E81F4}"/>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FF8F9004-88A4-4E12-AA20-F9C11F855D50}"/>
              </a:ext>
            </a:extLst>
          </p:cNvPr>
          <p:cNvSpPr>
            <a:spLocks noGrp="1"/>
          </p:cNvSpPr>
          <p:nvPr>
            <p:ph idx="1"/>
          </p:nvPr>
        </p:nvSpPr>
        <p:spPr>
          <a:xfrm>
            <a:off x="531812" y="1371600"/>
            <a:ext cx="11353800" cy="4862290"/>
          </a:xfrm>
        </p:spPr>
        <p:txBody>
          <a:bodyPr>
            <a:normAutofit/>
          </a:bodyPr>
          <a:lstStyle/>
          <a:p>
            <a:pPr marL="0" indent="0">
              <a:buNone/>
            </a:pPr>
            <a:endParaRPr lang="en-US" dirty="0"/>
          </a:p>
          <a:p>
            <a:r>
              <a:rPr lang="en-US" b="1" dirty="0"/>
              <a:t>Missing Values, N/a Values and Null Values </a:t>
            </a:r>
            <a:endParaRPr lang="en-US" dirty="0"/>
          </a:p>
          <a:p>
            <a:pPr marL="0" indent="0">
              <a:buNone/>
            </a:pPr>
            <a:r>
              <a:rPr lang="en-US" dirty="0"/>
              <a:t>	We have used two approaches for cleaning of missing data- </a:t>
            </a:r>
          </a:p>
          <a:p>
            <a:pPr marL="0" indent="0">
              <a:buNone/>
            </a:pPr>
            <a:r>
              <a:rPr lang="en-US" b="1" dirty="0"/>
              <a:t>	</a:t>
            </a:r>
          </a:p>
          <a:p>
            <a:pPr marL="0" indent="0">
              <a:buNone/>
            </a:pPr>
            <a:r>
              <a:rPr lang="en-US" b="1" dirty="0"/>
              <a:t>	1.Eliminating columns with high percentage of missing values- </a:t>
            </a:r>
            <a:endParaRPr lang="en-US" dirty="0"/>
          </a:p>
          <a:p>
            <a:pPr marL="0" indent="0">
              <a:buNone/>
            </a:pPr>
            <a:r>
              <a:rPr lang="en-US" dirty="0"/>
              <a:t>	Any variable with more than 90% missing variables is not contributing much to the modeling 	effort and might affect the quality of the model and hence the overall analysis</a:t>
            </a:r>
          </a:p>
          <a:p>
            <a:pPr marL="0" indent="0">
              <a:buNone/>
            </a:pPr>
            <a:r>
              <a:rPr lang="en-US" b="1" dirty="0"/>
              <a:t>	2. Missing data entries- </a:t>
            </a:r>
            <a:endParaRPr lang="en-US" dirty="0"/>
          </a:p>
          <a:p>
            <a:pPr marL="0" indent="0">
              <a:buNone/>
            </a:pPr>
            <a:r>
              <a:rPr lang="en-US" dirty="0"/>
              <a:t>	The data set had a total of </a:t>
            </a:r>
            <a:r>
              <a:rPr lang="en-US" dirty="0" err="1"/>
              <a:t>approx</a:t>
            </a:r>
            <a:r>
              <a:rPr lang="en-US" dirty="0"/>
              <a:t> 12,000 rows with missing data and since that is less than 3% of 	the 	total data. We chose to delete any such rows to reduce complexity. </a:t>
            </a:r>
          </a:p>
          <a:p>
            <a:pPr marL="0" indent="0">
              <a:buNone/>
            </a:pPr>
            <a:r>
              <a:rPr lang="en-US" dirty="0"/>
              <a:t>	</a:t>
            </a:r>
            <a:r>
              <a:rPr lang="en-US" b="1" dirty="0"/>
              <a:t>3. n-tile grouping-</a:t>
            </a:r>
          </a:p>
          <a:p>
            <a:pPr marL="0" indent="0">
              <a:buNone/>
            </a:pPr>
            <a:r>
              <a:rPr lang="en-US" dirty="0"/>
              <a:t>	We have used n-tile on prevailing wages to bring data on similar analysis scale.</a:t>
            </a:r>
          </a:p>
        </p:txBody>
      </p:sp>
      <p:sp>
        <p:nvSpPr>
          <p:cNvPr id="4" name="Slide Number Placeholder 3">
            <a:extLst>
              <a:ext uri="{FF2B5EF4-FFF2-40B4-BE49-F238E27FC236}">
                <a16:creationId xmlns:a16="http://schemas.microsoft.com/office/drawing/2014/main" id="{D84CB93F-C19C-D24D-95EA-16B9C21B021E}"/>
              </a:ext>
            </a:extLst>
          </p:cNvPr>
          <p:cNvSpPr>
            <a:spLocks noGrp="1"/>
          </p:cNvSpPr>
          <p:nvPr>
            <p:ph type="sldNum" sz="quarter" idx="12"/>
          </p:nvPr>
        </p:nvSpPr>
        <p:spPr/>
        <p:txBody>
          <a:bodyPr/>
          <a:lstStyle/>
          <a:p>
            <a:fld id="{AAEAE4A8-A6E5-453E-B946-FB774B73F48C}" type="slidenum">
              <a:rPr lang="en-US" smtClean="0"/>
              <a:pPr/>
              <a:t>13</a:t>
            </a:fld>
            <a:endParaRPr lang="en-US" dirty="0"/>
          </a:p>
        </p:txBody>
      </p:sp>
    </p:spTree>
    <p:extLst>
      <p:ext uri="{BB962C8B-B14F-4D97-AF65-F5344CB8AC3E}">
        <p14:creationId xmlns:p14="http://schemas.microsoft.com/office/powerpoint/2010/main" val="134136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3624" y="19050"/>
            <a:ext cx="8686801" cy="1066800"/>
          </a:xfrm>
        </p:spPr>
        <p:txBody>
          <a:bodyPr>
            <a:normAutofit/>
          </a:bodyPr>
          <a:lstStyle/>
          <a:p>
            <a:pPr algn="ctr"/>
            <a:r>
              <a:rPr lang="en-US" sz="4200" dirty="0"/>
              <a:t>	Selected Attributes </a:t>
            </a:r>
          </a:p>
        </p:txBody>
      </p:sp>
      <p:pic>
        <p:nvPicPr>
          <p:cNvPr id="7" name="Content Placeholder 6" descr="A screenshot of a computer&#10;&#10;Description automatically generated">
            <a:extLst>
              <a:ext uri="{FF2B5EF4-FFF2-40B4-BE49-F238E27FC236}">
                <a16:creationId xmlns:a16="http://schemas.microsoft.com/office/drawing/2014/main" id="{9E9ABE1B-5D19-4B3B-AB1F-1023F5BDC9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2546" r="49205" b="45091"/>
          <a:stretch/>
        </p:blipFill>
        <p:spPr>
          <a:xfrm>
            <a:off x="1674812" y="914400"/>
            <a:ext cx="9829800" cy="5562600"/>
          </a:xfrm>
        </p:spPr>
      </p:pic>
      <p:sp>
        <p:nvSpPr>
          <p:cNvPr id="2" name="Slide Number Placeholder 1">
            <a:extLst>
              <a:ext uri="{FF2B5EF4-FFF2-40B4-BE49-F238E27FC236}">
                <a16:creationId xmlns:a16="http://schemas.microsoft.com/office/drawing/2014/main" id="{E2D593DE-2EC8-1242-812F-FC7C9A9520B0}"/>
              </a:ext>
            </a:extLst>
          </p:cNvPr>
          <p:cNvSpPr>
            <a:spLocks noGrp="1"/>
          </p:cNvSpPr>
          <p:nvPr>
            <p:ph type="sldNum" sz="quarter" idx="12"/>
          </p:nvPr>
        </p:nvSpPr>
        <p:spPr/>
        <p:txBody>
          <a:bodyPr/>
          <a:lstStyle/>
          <a:p>
            <a:fld id="{AAEAE4A8-A6E5-453E-B946-FB774B73F48C}" type="slidenum">
              <a:rPr lang="en-US" smtClean="0"/>
              <a:pPr/>
              <a:t>14</a:t>
            </a:fld>
            <a:endParaRPr lang="en-US" dirty="0"/>
          </a:p>
        </p:txBody>
      </p:sp>
    </p:spTree>
    <p:extLst>
      <p:ext uri="{BB962C8B-B14F-4D97-AF65-F5344CB8AC3E}">
        <p14:creationId xmlns:p14="http://schemas.microsoft.com/office/powerpoint/2010/main" val="221336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2" y="304800"/>
            <a:ext cx="8686801" cy="1066800"/>
          </a:xfrm>
        </p:spPr>
        <p:txBody>
          <a:bodyPr>
            <a:normAutofit/>
          </a:bodyPr>
          <a:lstStyle/>
          <a:p>
            <a:r>
              <a:rPr lang="en-US" sz="4200" dirty="0"/>
              <a:t>Algorithms Used </a:t>
            </a:r>
          </a:p>
        </p:txBody>
      </p:sp>
      <p:sp>
        <p:nvSpPr>
          <p:cNvPr id="3" name="Content Placeholder 2"/>
          <p:cNvSpPr>
            <a:spLocks noGrp="1"/>
          </p:cNvSpPr>
          <p:nvPr>
            <p:ph idx="1"/>
          </p:nvPr>
        </p:nvSpPr>
        <p:spPr>
          <a:xfrm>
            <a:off x="1065212" y="1676400"/>
            <a:ext cx="8686801" cy="4191000"/>
          </a:xfrm>
        </p:spPr>
        <p:txBody>
          <a:bodyPr>
            <a:normAutofit/>
          </a:bodyPr>
          <a:lstStyle/>
          <a:p>
            <a:endParaRPr lang="en-US" dirty="0"/>
          </a:p>
          <a:p>
            <a:r>
              <a:rPr lang="en-US" sz="2500" dirty="0"/>
              <a:t>Exploratory Data Analysis</a:t>
            </a:r>
          </a:p>
          <a:p>
            <a:r>
              <a:rPr lang="en-US" sz="2500" dirty="0"/>
              <a:t>Naïve Bayes</a:t>
            </a:r>
          </a:p>
          <a:p>
            <a:r>
              <a:rPr lang="en-US" sz="2500" dirty="0"/>
              <a:t>K-Nearest Neighbors (K-NN)</a:t>
            </a:r>
          </a:p>
          <a:p>
            <a:r>
              <a:rPr lang="en-US" sz="2500" dirty="0"/>
              <a:t>Decision Tree: CART</a:t>
            </a:r>
          </a:p>
          <a:p>
            <a:r>
              <a:rPr lang="en-US" sz="2500" dirty="0"/>
              <a:t>Decision Tree:  C 50</a:t>
            </a:r>
          </a:p>
          <a:p>
            <a:endParaRPr lang="en-US" sz="2500" dirty="0"/>
          </a:p>
          <a:p>
            <a:endParaRPr lang="en-US" sz="2500" dirty="0"/>
          </a:p>
        </p:txBody>
      </p:sp>
      <p:sp>
        <p:nvSpPr>
          <p:cNvPr id="4" name="Slide Number Placeholder 3">
            <a:extLst>
              <a:ext uri="{FF2B5EF4-FFF2-40B4-BE49-F238E27FC236}">
                <a16:creationId xmlns:a16="http://schemas.microsoft.com/office/drawing/2014/main" id="{971995DE-0CA4-3345-8DEB-E2E3646CF67C}"/>
              </a:ext>
            </a:extLst>
          </p:cNvPr>
          <p:cNvSpPr>
            <a:spLocks noGrp="1"/>
          </p:cNvSpPr>
          <p:nvPr>
            <p:ph type="sldNum" sz="quarter" idx="12"/>
          </p:nvPr>
        </p:nvSpPr>
        <p:spPr/>
        <p:txBody>
          <a:bodyPr/>
          <a:lstStyle/>
          <a:p>
            <a:fld id="{AAEAE4A8-A6E5-453E-B946-FB774B73F48C}" type="slidenum">
              <a:rPr lang="en-US" smtClean="0"/>
              <a:pPr/>
              <a:t>15</a:t>
            </a:fld>
            <a:endParaRPr lang="en-US" dirty="0"/>
          </a:p>
        </p:txBody>
      </p:sp>
    </p:spTree>
    <p:extLst>
      <p:ext uri="{BB962C8B-B14F-4D97-AF65-F5344CB8AC3E}">
        <p14:creationId xmlns:p14="http://schemas.microsoft.com/office/powerpoint/2010/main" val="338813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5BECF-55E1-4617-AE79-42F161B10FFB}"/>
              </a:ext>
            </a:extLst>
          </p:cNvPr>
          <p:cNvSpPr>
            <a:spLocks noGrp="1"/>
          </p:cNvSpPr>
          <p:nvPr>
            <p:ph type="title"/>
          </p:nvPr>
        </p:nvSpPr>
        <p:spPr/>
        <p:txBody>
          <a:bodyPr/>
          <a:lstStyle/>
          <a:p>
            <a:r>
              <a:rPr lang="en-US" sz="3600" dirty="0"/>
              <a:t>Exploratory Data Analysis (EDA)</a:t>
            </a:r>
            <a:br>
              <a:rPr lang="en-US" sz="3600" dirty="0"/>
            </a:br>
            <a:endParaRPr lang="en-US" dirty="0"/>
          </a:p>
        </p:txBody>
      </p:sp>
      <p:sp>
        <p:nvSpPr>
          <p:cNvPr id="3" name="Content Placeholder 2">
            <a:extLst>
              <a:ext uri="{FF2B5EF4-FFF2-40B4-BE49-F238E27FC236}">
                <a16:creationId xmlns:a16="http://schemas.microsoft.com/office/drawing/2014/main" id="{00D08D46-D9AD-4880-834A-D7E610FB54F8}"/>
              </a:ext>
            </a:extLst>
          </p:cNvPr>
          <p:cNvSpPr>
            <a:spLocks noGrp="1"/>
          </p:cNvSpPr>
          <p:nvPr>
            <p:ph idx="1"/>
          </p:nvPr>
        </p:nvSpPr>
        <p:spPr>
          <a:xfrm>
            <a:off x="1065212" y="1524000"/>
            <a:ext cx="10436404" cy="4387222"/>
          </a:xfrm>
        </p:spPr>
        <p:txBody>
          <a:bodyPr/>
          <a:lstStyle/>
          <a:p>
            <a:pPr marL="0" indent="0">
              <a:buNone/>
            </a:pPr>
            <a:r>
              <a:rPr lang="en-US" dirty="0"/>
              <a:t>Exploratory Data Analysis (EDA) is an approach/philosophy for data analysis that employs a variety of techniques (mostly graphical) to maximize insight into a data set;</a:t>
            </a:r>
          </a:p>
          <a:p>
            <a:r>
              <a:rPr lang="en-US" dirty="0"/>
              <a:t>uncover underlying structure</a:t>
            </a:r>
          </a:p>
          <a:p>
            <a:r>
              <a:rPr lang="en-US" dirty="0"/>
              <a:t>extract important variables</a:t>
            </a:r>
          </a:p>
          <a:p>
            <a:r>
              <a:rPr lang="en-US" dirty="0"/>
              <a:t>detect outliers and anomalies</a:t>
            </a:r>
          </a:p>
          <a:p>
            <a:r>
              <a:rPr lang="en-US" dirty="0"/>
              <a:t>test underlying assumptions</a:t>
            </a:r>
          </a:p>
          <a:p>
            <a:r>
              <a:rPr lang="en-US" dirty="0"/>
              <a:t>develop parsimonious models</a:t>
            </a:r>
          </a:p>
          <a:p>
            <a:r>
              <a:rPr lang="en-US" dirty="0"/>
              <a:t>determine optimal factor settings</a:t>
            </a:r>
          </a:p>
          <a:p>
            <a:pPr marL="0" indent="0">
              <a:buNone/>
            </a:pPr>
            <a:endParaRPr lang="en-US" dirty="0"/>
          </a:p>
          <a:p>
            <a:pPr marL="0" indent="0">
              <a:buNone/>
            </a:pPr>
            <a:r>
              <a:rPr lang="en-US" dirty="0"/>
              <a:t>The EDA approach is precisely that--an approach--not a set of techniques, but an attitude/philosophy about how a data analysis should be carried out.</a:t>
            </a:r>
          </a:p>
        </p:txBody>
      </p:sp>
      <p:sp>
        <p:nvSpPr>
          <p:cNvPr id="4" name="Slide Number Placeholder 3">
            <a:extLst>
              <a:ext uri="{FF2B5EF4-FFF2-40B4-BE49-F238E27FC236}">
                <a16:creationId xmlns:a16="http://schemas.microsoft.com/office/drawing/2014/main" id="{CF664290-F873-CE42-901B-E6C3483A0228}"/>
              </a:ext>
            </a:extLst>
          </p:cNvPr>
          <p:cNvSpPr>
            <a:spLocks noGrp="1"/>
          </p:cNvSpPr>
          <p:nvPr>
            <p:ph type="sldNum" sz="quarter" idx="12"/>
          </p:nvPr>
        </p:nvSpPr>
        <p:spPr/>
        <p:txBody>
          <a:bodyPr/>
          <a:lstStyle/>
          <a:p>
            <a:fld id="{AAEAE4A8-A6E5-453E-B946-FB774B73F48C}" type="slidenum">
              <a:rPr lang="en-US" smtClean="0"/>
              <a:pPr/>
              <a:t>16</a:t>
            </a:fld>
            <a:endParaRPr lang="en-US" dirty="0"/>
          </a:p>
        </p:txBody>
      </p:sp>
    </p:spTree>
    <p:extLst>
      <p:ext uri="{BB962C8B-B14F-4D97-AF65-F5344CB8AC3E}">
        <p14:creationId xmlns:p14="http://schemas.microsoft.com/office/powerpoint/2010/main" val="180102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0C283-8044-1E41-8B41-9B34FC4E18EA}"/>
              </a:ext>
            </a:extLst>
          </p:cNvPr>
          <p:cNvSpPr>
            <a:spLocks noGrp="1"/>
          </p:cNvSpPr>
          <p:nvPr>
            <p:ph type="title"/>
          </p:nvPr>
        </p:nvSpPr>
        <p:spPr/>
        <p:txBody>
          <a:bodyPr/>
          <a:lstStyle/>
          <a:p>
            <a:r>
              <a:rPr lang="en-US" sz="3600" dirty="0"/>
              <a:t>Exploratory Data Analysis (EDA)</a:t>
            </a:r>
            <a:endParaRPr lang="en-US" dirty="0"/>
          </a:p>
        </p:txBody>
      </p:sp>
      <p:pic>
        <p:nvPicPr>
          <p:cNvPr id="4" name="Picture 3">
            <a:extLst>
              <a:ext uri="{FF2B5EF4-FFF2-40B4-BE49-F238E27FC236}">
                <a16:creationId xmlns:a16="http://schemas.microsoft.com/office/drawing/2014/main" id="{676DD1D7-D543-5746-828F-6258BABCD6F2}"/>
              </a:ext>
            </a:extLst>
          </p:cNvPr>
          <p:cNvPicPr>
            <a:picLocks noChangeAspect="1"/>
          </p:cNvPicPr>
          <p:nvPr/>
        </p:nvPicPr>
        <p:blipFill>
          <a:blip r:embed="rId2"/>
          <a:stretch>
            <a:fillRect/>
          </a:stretch>
        </p:blipFill>
        <p:spPr>
          <a:xfrm>
            <a:off x="2132012" y="1268184"/>
            <a:ext cx="8216900" cy="5334000"/>
          </a:xfrm>
          <a:prstGeom prst="rect">
            <a:avLst/>
          </a:prstGeom>
        </p:spPr>
      </p:pic>
      <p:sp>
        <p:nvSpPr>
          <p:cNvPr id="5" name="Slide Number Placeholder 4">
            <a:extLst>
              <a:ext uri="{FF2B5EF4-FFF2-40B4-BE49-F238E27FC236}">
                <a16:creationId xmlns:a16="http://schemas.microsoft.com/office/drawing/2014/main" id="{08D3BAEA-9CB2-BF4E-BB91-5F7DC61E2118}"/>
              </a:ext>
            </a:extLst>
          </p:cNvPr>
          <p:cNvSpPr>
            <a:spLocks noGrp="1"/>
          </p:cNvSpPr>
          <p:nvPr>
            <p:ph type="sldNum" sz="quarter" idx="12"/>
          </p:nvPr>
        </p:nvSpPr>
        <p:spPr/>
        <p:txBody>
          <a:bodyPr/>
          <a:lstStyle/>
          <a:p>
            <a:fld id="{AAEAE4A8-A6E5-453E-B946-FB774B73F48C}" type="slidenum">
              <a:rPr lang="en-US" smtClean="0"/>
              <a:pPr/>
              <a:t>17</a:t>
            </a:fld>
            <a:endParaRPr lang="en-US" dirty="0"/>
          </a:p>
        </p:txBody>
      </p:sp>
    </p:spTree>
    <p:extLst>
      <p:ext uri="{BB962C8B-B14F-4D97-AF65-F5344CB8AC3E}">
        <p14:creationId xmlns:p14="http://schemas.microsoft.com/office/powerpoint/2010/main" val="177449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98A71-22B3-AC4F-9B14-406CCFBFA8DA}"/>
              </a:ext>
            </a:extLst>
          </p:cNvPr>
          <p:cNvSpPr>
            <a:spLocks noGrp="1"/>
          </p:cNvSpPr>
          <p:nvPr>
            <p:ph type="title"/>
          </p:nvPr>
        </p:nvSpPr>
        <p:spPr/>
        <p:txBody>
          <a:bodyPr/>
          <a:lstStyle/>
          <a:p>
            <a:r>
              <a:rPr lang="en-US" sz="3600" dirty="0"/>
              <a:t>Exploratory Data Analysis (EDA)</a:t>
            </a:r>
            <a:endParaRPr lang="en-US" dirty="0"/>
          </a:p>
        </p:txBody>
      </p:sp>
      <p:pic>
        <p:nvPicPr>
          <p:cNvPr id="4" name="Picture 3">
            <a:extLst>
              <a:ext uri="{FF2B5EF4-FFF2-40B4-BE49-F238E27FC236}">
                <a16:creationId xmlns:a16="http://schemas.microsoft.com/office/drawing/2014/main" id="{4BD5400F-1075-B64C-9EBA-493596EE2FCA}"/>
              </a:ext>
            </a:extLst>
          </p:cNvPr>
          <p:cNvPicPr>
            <a:picLocks noChangeAspect="1"/>
          </p:cNvPicPr>
          <p:nvPr/>
        </p:nvPicPr>
        <p:blipFill>
          <a:blip r:embed="rId2"/>
          <a:stretch>
            <a:fillRect/>
          </a:stretch>
        </p:blipFill>
        <p:spPr>
          <a:xfrm>
            <a:off x="1827212" y="1524000"/>
            <a:ext cx="8909366" cy="5203700"/>
          </a:xfrm>
          <a:prstGeom prst="rect">
            <a:avLst/>
          </a:prstGeom>
        </p:spPr>
      </p:pic>
      <p:sp>
        <p:nvSpPr>
          <p:cNvPr id="5" name="Slide Number Placeholder 4">
            <a:extLst>
              <a:ext uri="{FF2B5EF4-FFF2-40B4-BE49-F238E27FC236}">
                <a16:creationId xmlns:a16="http://schemas.microsoft.com/office/drawing/2014/main" id="{1DF7BDE4-2697-414C-8506-64D3DB341E9C}"/>
              </a:ext>
            </a:extLst>
          </p:cNvPr>
          <p:cNvSpPr>
            <a:spLocks noGrp="1"/>
          </p:cNvSpPr>
          <p:nvPr>
            <p:ph type="sldNum" sz="quarter" idx="12"/>
          </p:nvPr>
        </p:nvSpPr>
        <p:spPr/>
        <p:txBody>
          <a:bodyPr/>
          <a:lstStyle/>
          <a:p>
            <a:fld id="{AAEAE4A8-A6E5-453E-B946-FB774B73F48C}" type="slidenum">
              <a:rPr lang="en-US" smtClean="0"/>
              <a:pPr/>
              <a:t>18</a:t>
            </a:fld>
            <a:endParaRPr lang="en-US" dirty="0"/>
          </a:p>
        </p:txBody>
      </p:sp>
    </p:spTree>
    <p:extLst>
      <p:ext uri="{BB962C8B-B14F-4D97-AF65-F5344CB8AC3E}">
        <p14:creationId xmlns:p14="http://schemas.microsoft.com/office/powerpoint/2010/main" val="189232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C9CA-9AC8-4A4B-BCD5-F22C6958D224}"/>
              </a:ext>
            </a:extLst>
          </p:cNvPr>
          <p:cNvSpPr>
            <a:spLocks noGrp="1"/>
          </p:cNvSpPr>
          <p:nvPr>
            <p:ph type="title"/>
          </p:nvPr>
        </p:nvSpPr>
        <p:spPr/>
        <p:txBody>
          <a:bodyPr/>
          <a:lstStyle/>
          <a:p>
            <a:r>
              <a:rPr lang="en-US" b="1" dirty="0"/>
              <a:t>Naïve Bayes</a:t>
            </a:r>
          </a:p>
        </p:txBody>
      </p:sp>
      <p:sp>
        <p:nvSpPr>
          <p:cNvPr id="3" name="Content Placeholder 2">
            <a:extLst>
              <a:ext uri="{FF2B5EF4-FFF2-40B4-BE49-F238E27FC236}">
                <a16:creationId xmlns:a16="http://schemas.microsoft.com/office/drawing/2014/main" id="{A0182137-05C2-4E49-A928-36502FB491E0}"/>
              </a:ext>
            </a:extLst>
          </p:cNvPr>
          <p:cNvSpPr>
            <a:spLocks noGrp="1"/>
          </p:cNvSpPr>
          <p:nvPr>
            <p:ph idx="1"/>
          </p:nvPr>
        </p:nvSpPr>
        <p:spPr>
          <a:xfrm>
            <a:off x="687208" y="1447800"/>
            <a:ext cx="10814407" cy="4953000"/>
          </a:xfrm>
        </p:spPr>
        <p:txBody>
          <a:bodyPr>
            <a:normAutofit/>
          </a:bodyPr>
          <a:lstStyle/>
          <a:p>
            <a:r>
              <a:rPr lang="en-US" dirty="0"/>
              <a:t>It is a </a:t>
            </a:r>
            <a:r>
              <a:rPr lang="en-US" u="sng" dirty="0">
                <a:hlinkClick r:id="rId3"/>
              </a:rPr>
              <a:t>classification technique</a:t>
            </a:r>
            <a:r>
              <a:rPr lang="en-US" dirty="0"/>
              <a:t> based on Bayes’ Theorem with an assumption of independence among predictors. In simple terms, a Naive Bayes classifier assumes that the presence of a particular feature in a class is unrelated to the presence of any other feature</a:t>
            </a:r>
          </a:p>
          <a:p>
            <a:pPr marL="0" indent="0">
              <a:buNone/>
            </a:pPr>
            <a:endParaRPr lang="en-US" dirty="0"/>
          </a:p>
          <a:p>
            <a:endParaRPr lang="en-US" i="1" dirty="0"/>
          </a:p>
          <a:p>
            <a:endParaRPr lang="en-US" i="1" dirty="0"/>
          </a:p>
          <a:p>
            <a:endParaRPr lang="en-US" i="1" dirty="0"/>
          </a:p>
          <a:p>
            <a:endParaRPr lang="en-US" i="1" dirty="0"/>
          </a:p>
          <a:p>
            <a:endParaRPr lang="en-US" i="1" dirty="0"/>
          </a:p>
          <a:p>
            <a:r>
              <a:rPr lang="en-US" i="1" dirty="0"/>
              <a:t>P</a:t>
            </a:r>
            <a:r>
              <a:rPr lang="en-US" dirty="0"/>
              <a:t>(</a:t>
            </a:r>
            <a:r>
              <a:rPr lang="en-US" i="1" dirty="0" err="1"/>
              <a:t>c|x</a:t>
            </a:r>
            <a:r>
              <a:rPr lang="en-US" dirty="0"/>
              <a:t>) is the posterior probability of </a:t>
            </a:r>
            <a:r>
              <a:rPr lang="en-US" i="1" dirty="0"/>
              <a:t>class</a:t>
            </a:r>
            <a:r>
              <a:rPr lang="en-US" dirty="0"/>
              <a:t> (c, </a:t>
            </a:r>
            <a:r>
              <a:rPr lang="en-US" i="1" dirty="0"/>
              <a:t>target</a:t>
            </a:r>
            <a:r>
              <a:rPr lang="en-US" dirty="0"/>
              <a:t>) given </a:t>
            </a:r>
            <a:r>
              <a:rPr lang="en-US" i="1" dirty="0"/>
              <a:t>predictor</a:t>
            </a:r>
            <a:r>
              <a:rPr lang="en-US" dirty="0"/>
              <a:t> (x, </a:t>
            </a:r>
            <a:r>
              <a:rPr lang="en-US" i="1" dirty="0"/>
              <a:t>attributes</a:t>
            </a:r>
            <a:r>
              <a:rPr lang="en-US" dirty="0"/>
              <a:t>).</a:t>
            </a:r>
          </a:p>
          <a:p>
            <a:r>
              <a:rPr lang="en-US" i="1" dirty="0"/>
              <a:t>P</a:t>
            </a:r>
            <a:r>
              <a:rPr lang="en-US" dirty="0"/>
              <a:t>(</a:t>
            </a:r>
            <a:r>
              <a:rPr lang="en-US" i="1" dirty="0"/>
              <a:t>c</a:t>
            </a:r>
            <a:r>
              <a:rPr lang="en-US" dirty="0"/>
              <a:t>) is the prior probability of </a:t>
            </a:r>
            <a:r>
              <a:rPr lang="en-US" i="1" dirty="0"/>
              <a:t>class</a:t>
            </a:r>
            <a:r>
              <a:rPr lang="en-US" dirty="0"/>
              <a:t>.</a:t>
            </a:r>
          </a:p>
          <a:p>
            <a:r>
              <a:rPr lang="en-US" i="1" dirty="0"/>
              <a:t>P</a:t>
            </a:r>
            <a:r>
              <a:rPr lang="en-US" dirty="0"/>
              <a:t>(</a:t>
            </a:r>
            <a:r>
              <a:rPr lang="en-US" i="1" dirty="0" err="1"/>
              <a:t>x|c</a:t>
            </a:r>
            <a:r>
              <a:rPr lang="en-US" dirty="0"/>
              <a:t>) is the likelihood which is the probability of </a:t>
            </a:r>
            <a:r>
              <a:rPr lang="en-US" i="1" dirty="0"/>
              <a:t>predictor</a:t>
            </a:r>
            <a:r>
              <a:rPr lang="en-US" dirty="0"/>
              <a:t> given </a:t>
            </a:r>
            <a:r>
              <a:rPr lang="en-US" i="1" dirty="0"/>
              <a:t>class</a:t>
            </a:r>
            <a:r>
              <a:rPr lang="en-US" dirty="0"/>
              <a:t>.</a:t>
            </a:r>
          </a:p>
          <a:p>
            <a:r>
              <a:rPr lang="en-US" i="1" dirty="0"/>
              <a:t>P</a:t>
            </a:r>
            <a:r>
              <a:rPr lang="en-US" dirty="0"/>
              <a:t>(</a:t>
            </a:r>
            <a:r>
              <a:rPr lang="en-US" i="1" dirty="0"/>
              <a:t>x</a:t>
            </a:r>
            <a:r>
              <a:rPr lang="en-US" dirty="0"/>
              <a:t>) is the prior probability of </a:t>
            </a:r>
            <a:r>
              <a:rPr lang="en-US" i="1" dirty="0"/>
              <a:t>predictor</a:t>
            </a:r>
            <a:endParaRPr lang="en-US" dirty="0"/>
          </a:p>
        </p:txBody>
      </p:sp>
      <p:pic>
        <p:nvPicPr>
          <p:cNvPr id="2050" name="Picture 2" descr="naive bayes, bayes theorem">
            <a:extLst>
              <a:ext uri="{FF2B5EF4-FFF2-40B4-BE49-F238E27FC236}">
                <a16:creationId xmlns:a16="http://schemas.microsoft.com/office/drawing/2014/main" id="{EE8005FB-2C0F-4738-81D6-A8CC3CF650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8411" y="2660336"/>
            <a:ext cx="3429001" cy="18354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51341FF-ACBC-5646-A85A-A03272C8C68C}"/>
              </a:ext>
            </a:extLst>
          </p:cNvPr>
          <p:cNvSpPr txBox="1"/>
          <p:nvPr/>
        </p:nvSpPr>
        <p:spPr>
          <a:xfrm>
            <a:off x="7237412" y="2951946"/>
            <a:ext cx="3505200" cy="477054"/>
          </a:xfrm>
          <a:prstGeom prst="rect">
            <a:avLst/>
          </a:prstGeom>
          <a:noFill/>
          <a:ln>
            <a:solidFill>
              <a:schemeClr val="bg2"/>
            </a:solidFill>
          </a:ln>
        </p:spPr>
        <p:txBody>
          <a:bodyPr wrap="square" rtlCol="0" anchor="ctr" anchorCtr="1">
            <a:spAutoFit/>
          </a:bodyPr>
          <a:lstStyle/>
          <a:p>
            <a:r>
              <a:rPr lang="en-US" sz="2500" b="1" dirty="0">
                <a:solidFill>
                  <a:srgbClr val="FF0000"/>
                </a:solidFill>
              </a:rPr>
              <a:t>Accuracy: 93.88%</a:t>
            </a:r>
          </a:p>
        </p:txBody>
      </p:sp>
      <p:sp>
        <p:nvSpPr>
          <p:cNvPr id="5" name="Slide Number Placeholder 4">
            <a:extLst>
              <a:ext uri="{FF2B5EF4-FFF2-40B4-BE49-F238E27FC236}">
                <a16:creationId xmlns:a16="http://schemas.microsoft.com/office/drawing/2014/main" id="{73226F21-AD1F-984A-8B51-402C5327A4D8}"/>
              </a:ext>
            </a:extLst>
          </p:cNvPr>
          <p:cNvSpPr>
            <a:spLocks noGrp="1"/>
          </p:cNvSpPr>
          <p:nvPr>
            <p:ph type="sldNum" sz="quarter" idx="12"/>
          </p:nvPr>
        </p:nvSpPr>
        <p:spPr/>
        <p:txBody>
          <a:bodyPr/>
          <a:lstStyle/>
          <a:p>
            <a:fld id="{AAEAE4A8-A6E5-453E-B946-FB774B73F48C}" type="slidenum">
              <a:rPr lang="en-US" smtClean="0"/>
              <a:pPr/>
              <a:t>19</a:t>
            </a:fld>
            <a:endParaRPr lang="en-US" dirty="0"/>
          </a:p>
        </p:txBody>
      </p:sp>
    </p:spTree>
    <p:extLst>
      <p:ext uri="{BB962C8B-B14F-4D97-AF65-F5344CB8AC3E}">
        <p14:creationId xmlns:p14="http://schemas.microsoft.com/office/powerpoint/2010/main" val="116908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701210" y="3131039"/>
            <a:ext cx="2062284" cy="400110"/>
          </a:xfrm>
          <a:prstGeom prst="rect">
            <a:avLst/>
          </a:prstGeom>
          <a:noFill/>
          <a:ln>
            <a:solidFill>
              <a:schemeClr val="bg2"/>
            </a:solidFill>
          </a:ln>
        </p:spPr>
        <p:txBody>
          <a:bodyPr wrap="square" rtlCol="0" anchor="ctr" anchorCtr="1">
            <a:spAutoFit/>
          </a:bodyPr>
          <a:lstStyle/>
          <a:p>
            <a:r>
              <a:rPr lang="en-US" sz="2000" b="1" dirty="0"/>
              <a:t>Anurag Aman</a:t>
            </a:r>
          </a:p>
        </p:txBody>
      </p:sp>
      <p:sp>
        <p:nvSpPr>
          <p:cNvPr id="12" name="TextBox 11"/>
          <p:cNvSpPr txBox="1"/>
          <p:nvPr/>
        </p:nvSpPr>
        <p:spPr>
          <a:xfrm>
            <a:off x="1572972" y="3131039"/>
            <a:ext cx="2062284" cy="400110"/>
          </a:xfrm>
          <a:prstGeom prst="rect">
            <a:avLst/>
          </a:prstGeom>
          <a:noFill/>
          <a:ln>
            <a:solidFill>
              <a:schemeClr val="bg2"/>
            </a:solidFill>
          </a:ln>
        </p:spPr>
        <p:txBody>
          <a:bodyPr wrap="square" rtlCol="0" anchor="ctr" anchorCtr="1">
            <a:spAutoFit/>
          </a:bodyPr>
          <a:lstStyle/>
          <a:p>
            <a:r>
              <a:rPr lang="en-US" sz="2000" b="1" dirty="0" err="1"/>
              <a:t>Krutarth</a:t>
            </a:r>
            <a:r>
              <a:rPr lang="en-US" sz="2000" b="1" dirty="0"/>
              <a:t> Trivedi</a:t>
            </a:r>
          </a:p>
        </p:txBody>
      </p:sp>
      <p:pic>
        <p:nvPicPr>
          <p:cNvPr id="11" name="Picture 10">
            <a:extLst>
              <a:ext uri="{FF2B5EF4-FFF2-40B4-BE49-F238E27FC236}">
                <a16:creationId xmlns:a16="http://schemas.microsoft.com/office/drawing/2014/main" id="{DEB0CB7F-FA77-D448-B6AF-B8C33C74193D}"/>
              </a:ext>
            </a:extLst>
          </p:cNvPr>
          <p:cNvPicPr>
            <a:picLocks noChangeAspect="1"/>
          </p:cNvPicPr>
          <p:nvPr/>
        </p:nvPicPr>
        <p:blipFill>
          <a:blip r:embed="rId2"/>
          <a:stretch>
            <a:fillRect/>
          </a:stretch>
        </p:blipFill>
        <p:spPr>
          <a:xfrm>
            <a:off x="1798309" y="567201"/>
            <a:ext cx="2062284" cy="2152172"/>
          </a:xfrm>
          <a:prstGeom prst="rect">
            <a:avLst/>
          </a:prstGeom>
        </p:spPr>
      </p:pic>
      <p:pic>
        <p:nvPicPr>
          <p:cNvPr id="13" name="Picture 12">
            <a:extLst>
              <a:ext uri="{FF2B5EF4-FFF2-40B4-BE49-F238E27FC236}">
                <a16:creationId xmlns:a16="http://schemas.microsoft.com/office/drawing/2014/main" id="{45588936-52F5-D141-92D8-D3F55530C600}"/>
              </a:ext>
            </a:extLst>
          </p:cNvPr>
          <p:cNvPicPr>
            <a:picLocks noChangeAspect="1"/>
          </p:cNvPicPr>
          <p:nvPr/>
        </p:nvPicPr>
        <p:blipFill>
          <a:blip r:embed="rId3"/>
          <a:stretch>
            <a:fillRect/>
          </a:stretch>
        </p:blipFill>
        <p:spPr>
          <a:xfrm>
            <a:off x="4837496" y="567201"/>
            <a:ext cx="2339868" cy="2152172"/>
          </a:xfrm>
          <a:prstGeom prst="rect">
            <a:avLst/>
          </a:prstGeom>
        </p:spPr>
      </p:pic>
      <p:pic>
        <p:nvPicPr>
          <p:cNvPr id="14" name="Picture 13">
            <a:extLst>
              <a:ext uri="{FF2B5EF4-FFF2-40B4-BE49-F238E27FC236}">
                <a16:creationId xmlns:a16="http://schemas.microsoft.com/office/drawing/2014/main" id="{86957EDB-C7DE-5C44-A5E3-F04A435F24AC}"/>
              </a:ext>
            </a:extLst>
          </p:cNvPr>
          <p:cNvPicPr>
            <a:picLocks noChangeAspect="1"/>
          </p:cNvPicPr>
          <p:nvPr/>
        </p:nvPicPr>
        <p:blipFill>
          <a:blip r:embed="rId4"/>
          <a:stretch>
            <a:fillRect/>
          </a:stretch>
        </p:blipFill>
        <p:spPr>
          <a:xfrm>
            <a:off x="7973414" y="556883"/>
            <a:ext cx="2733539" cy="2152172"/>
          </a:xfrm>
          <a:prstGeom prst="rect">
            <a:avLst/>
          </a:prstGeom>
        </p:spPr>
      </p:pic>
      <p:sp>
        <p:nvSpPr>
          <p:cNvPr id="15" name="TextBox 14">
            <a:extLst>
              <a:ext uri="{FF2B5EF4-FFF2-40B4-BE49-F238E27FC236}">
                <a16:creationId xmlns:a16="http://schemas.microsoft.com/office/drawing/2014/main" id="{32B1A0F5-5DFB-8D48-9ECA-0BBDE6CAA114}"/>
              </a:ext>
            </a:extLst>
          </p:cNvPr>
          <p:cNvSpPr txBox="1"/>
          <p:nvPr/>
        </p:nvSpPr>
        <p:spPr>
          <a:xfrm>
            <a:off x="8309041" y="3131039"/>
            <a:ext cx="2062284" cy="400110"/>
          </a:xfrm>
          <a:prstGeom prst="rect">
            <a:avLst/>
          </a:prstGeom>
          <a:noFill/>
          <a:ln>
            <a:solidFill>
              <a:schemeClr val="bg2"/>
            </a:solidFill>
          </a:ln>
        </p:spPr>
        <p:txBody>
          <a:bodyPr wrap="square" rtlCol="0" anchor="ctr" anchorCtr="1">
            <a:spAutoFit/>
          </a:bodyPr>
          <a:lstStyle/>
          <a:p>
            <a:r>
              <a:rPr lang="en-US" sz="2000" b="1" dirty="0" err="1"/>
              <a:t>Rajit</a:t>
            </a:r>
            <a:r>
              <a:rPr lang="en-US" sz="2000" b="1" dirty="0"/>
              <a:t> Goel</a:t>
            </a:r>
          </a:p>
        </p:txBody>
      </p:sp>
      <p:pic>
        <p:nvPicPr>
          <p:cNvPr id="16" name="Picture 15">
            <a:extLst>
              <a:ext uri="{FF2B5EF4-FFF2-40B4-BE49-F238E27FC236}">
                <a16:creationId xmlns:a16="http://schemas.microsoft.com/office/drawing/2014/main" id="{EC531F66-61B6-394C-A10D-083A919D6FCB}"/>
              </a:ext>
            </a:extLst>
          </p:cNvPr>
          <p:cNvPicPr>
            <a:picLocks noChangeAspect="1"/>
          </p:cNvPicPr>
          <p:nvPr/>
        </p:nvPicPr>
        <p:blipFill rotWithShape="1">
          <a:blip r:embed="rId5"/>
          <a:srcRect t="16666" b="32222"/>
          <a:stretch/>
        </p:blipFill>
        <p:spPr>
          <a:xfrm>
            <a:off x="2464497" y="3671703"/>
            <a:ext cx="2404479" cy="2372425"/>
          </a:xfrm>
          <a:prstGeom prst="rect">
            <a:avLst/>
          </a:prstGeom>
        </p:spPr>
      </p:pic>
      <p:pic>
        <p:nvPicPr>
          <p:cNvPr id="18" name="Picture 17">
            <a:extLst>
              <a:ext uri="{FF2B5EF4-FFF2-40B4-BE49-F238E27FC236}">
                <a16:creationId xmlns:a16="http://schemas.microsoft.com/office/drawing/2014/main" id="{3FF466A3-D15B-A04C-893B-F87DD99928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1612" y="3657600"/>
            <a:ext cx="2339868" cy="2450602"/>
          </a:xfrm>
          <a:prstGeom prst="rect">
            <a:avLst/>
          </a:prstGeom>
        </p:spPr>
      </p:pic>
      <p:sp>
        <p:nvSpPr>
          <p:cNvPr id="19" name="TextBox 18">
            <a:extLst>
              <a:ext uri="{FF2B5EF4-FFF2-40B4-BE49-F238E27FC236}">
                <a16:creationId xmlns:a16="http://schemas.microsoft.com/office/drawing/2014/main" id="{F3648304-E891-8544-A6A1-FDAED7D88015}"/>
              </a:ext>
            </a:extLst>
          </p:cNvPr>
          <p:cNvSpPr txBox="1"/>
          <p:nvPr/>
        </p:nvSpPr>
        <p:spPr>
          <a:xfrm>
            <a:off x="6690404" y="6282033"/>
            <a:ext cx="2062284" cy="400110"/>
          </a:xfrm>
          <a:prstGeom prst="rect">
            <a:avLst/>
          </a:prstGeom>
          <a:noFill/>
          <a:ln>
            <a:solidFill>
              <a:schemeClr val="bg2"/>
            </a:solidFill>
          </a:ln>
        </p:spPr>
        <p:txBody>
          <a:bodyPr wrap="square" rtlCol="0" anchor="ctr" anchorCtr="1">
            <a:spAutoFit/>
          </a:bodyPr>
          <a:lstStyle/>
          <a:p>
            <a:r>
              <a:rPr lang="en-US" sz="2000" b="1" dirty="0"/>
              <a:t>Ishan </a:t>
            </a:r>
            <a:r>
              <a:rPr lang="en-US" sz="2000" b="1" dirty="0" err="1"/>
              <a:t>Sahu</a:t>
            </a:r>
            <a:endParaRPr lang="en-US" sz="2000" b="1" dirty="0"/>
          </a:p>
        </p:txBody>
      </p:sp>
      <p:sp>
        <p:nvSpPr>
          <p:cNvPr id="20" name="TextBox 19">
            <a:extLst>
              <a:ext uri="{FF2B5EF4-FFF2-40B4-BE49-F238E27FC236}">
                <a16:creationId xmlns:a16="http://schemas.microsoft.com/office/drawing/2014/main" id="{AB68DE24-0E28-4B48-9960-7F28201C0E4F}"/>
              </a:ext>
            </a:extLst>
          </p:cNvPr>
          <p:cNvSpPr txBox="1"/>
          <p:nvPr/>
        </p:nvSpPr>
        <p:spPr>
          <a:xfrm>
            <a:off x="2428403" y="6282033"/>
            <a:ext cx="2062284" cy="400110"/>
          </a:xfrm>
          <a:prstGeom prst="rect">
            <a:avLst/>
          </a:prstGeom>
          <a:noFill/>
          <a:ln>
            <a:solidFill>
              <a:schemeClr val="bg2"/>
            </a:solidFill>
          </a:ln>
        </p:spPr>
        <p:txBody>
          <a:bodyPr wrap="square" rtlCol="0" anchor="ctr" anchorCtr="1">
            <a:spAutoFit/>
          </a:bodyPr>
          <a:lstStyle/>
          <a:p>
            <a:r>
              <a:rPr lang="en-US" sz="2000" b="1" dirty="0"/>
              <a:t>Vinay </a:t>
            </a:r>
            <a:r>
              <a:rPr lang="en-US" sz="2000" b="1" dirty="0" err="1"/>
              <a:t>Nayar</a:t>
            </a:r>
            <a:endParaRPr lang="en-US" sz="2000" b="1" dirty="0"/>
          </a:p>
        </p:txBody>
      </p:sp>
      <p:sp>
        <p:nvSpPr>
          <p:cNvPr id="21" name="Slide Number Placeholder 20">
            <a:extLst>
              <a:ext uri="{FF2B5EF4-FFF2-40B4-BE49-F238E27FC236}">
                <a16:creationId xmlns:a16="http://schemas.microsoft.com/office/drawing/2014/main" id="{2B7ED0F2-13FF-D345-99BE-E474588A0CE2}"/>
              </a:ext>
            </a:extLst>
          </p:cNvPr>
          <p:cNvSpPr>
            <a:spLocks noGrp="1"/>
          </p:cNvSpPr>
          <p:nvPr>
            <p:ph type="sldNum" sz="quarter" idx="12"/>
          </p:nvPr>
        </p:nvSpPr>
        <p:spPr/>
        <p:txBody>
          <a:bodyPr/>
          <a:lstStyle/>
          <a:p>
            <a:fld id="{AAEAE4A8-A6E5-453E-B946-FB774B73F48C}" type="slidenum">
              <a:rPr lang="en-US" smtClean="0"/>
              <a:pPr/>
              <a:t>2</a:t>
            </a:fld>
            <a:endParaRPr lang="en-US" dirty="0"/>
          </a:p>
        </p:txBody>
      </p:sp>
    </p:spTree>
    <p:extLst>
      <p:ext uri="{BB962C8B-B14F-4D97-AF65-F5344CB8AC3E}">
        <p14:creationId xmlns:p14="http://schemas.microsoft.com/office/powerpoint/2010/main" val="18887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8863" y="152400"/>
            <a:ext cx="8686801" cy="1066800"/>
          </a:xfrm>
        </p:spPr>
        <p:txBody>
          <a:bodyPr>
            <a:normAutofit/>
          </a:bodyPr>
          <a:lstStyle/>
          <a:p>
            <a:r>
              <a:rPr lang="en-US" sz="4200" dirty="0"/>
              <a:t>K-Nearest Neighbors</a:t>
            </a:r>
          </a:p>
        </p:txBody>
      </p:sp>
      <p:sp>
        <p:nvSpPr>
          <p:cNvPr id="3" name="Content Placeholder 2"/>
          <p:cNvSpPr>
            <a:spLocks noGrp="1"/>
          </p:cNvSpPr>
          <p:nvPr>
            <p:ph idx="1"/>
          </p:nvPr>
        </p:nvSpPr>
        <p:spPr>
          <a:xfrm>
            <a:off x="1078863" y="1600200"/>
            <a:ext cx="8686801" cy="4876800"/>
          </a:xfrm>
        </p:spPr>
        <p:txBody>
          <a:bodyPr>
            <a:normAutofit/>
          </a:bodyPr>
          <a:lstStyle/>
          <a:p>
            <a:pPr algn="just"/>
            <a:r>
              <a:rPr lang="en-US" dirty="0"/>
              <a:t>In Pattern recognition and statistical estimation, the k-nearest neighbors algorithm is used for classification and regression. </a:t>
            </a:r>
          </a:p>
          <a:p>
            <a:pPr algn="just"/>
            <a:r>
              <a:rPr lang="en-US" dirty="0"/>
              <a:t>For classification, K-nearest neighbors is a simple algorithm that stores all available cases and classifies new cases based on a distance matrix.	</a:t>
            </a:r>
          </a:p>
          <a:p>
            <a:pPr marL="45720" indent="0" algn="just">
              <a:buNone/>
            </a:pPr>
            <a:r>
              <a:rPr lang="en-US" dirty="0"/>
              <a:t>					</a:t>
            </a:r>
          </a:p>
          <a:p>
            <a:pPr marL="45720" indent="0" algn="just">
              <a:buNone/>
            </a:pPr>
            <a:r>
              <a:rPr lang="en-US" dirty="0"/>
              <a:t>					</a:t>
            </a:r>
            <a:r>
              <a:rPr lang="en-US" b="1" dirty="0"/>
              <a:t>Euclidean Distance Function</a:t>
            </a:r>
            <a:r>
              <a:rPr lang="en-US" dirty="0"/>
              <a:t>	</a:t>
            </a:r>
          </a:p>
          <a:p>
            <a:pPr marL="45720" indent="0" algn="just">
              <a:buNone/>
            </a:pPr>
            <a:endParaRPr lang="en-US" dirty="0"/>
          </a:p>
          <a:p>
            <a:pPr algn="just"/>
            <a:endParaRPr lang="en-US" dirty="0"/>
          </a:p>
        </p:txBody>
      </p:sp>
      <p:graphicFrame>
        <p:nvGraphicFramePr>
          <p:cNvPr id="4" name="Object 2"/>
          <p:cNvGraphicFramePr>
            <a:graphicFrameLocks noChangeAspect="1"/>
          </p:cNvGraphicFramePr>
          <p:nvPr>
            <p:extLst>
              <p:ext uri="{D42A27DB-BD31-4B8C-83A1-F6EECF244321}">
                <p14:modId xmlns:p14="http://schemas.microsoft.com/office/powerpoint/2010/main" val="2168301859"/>
              </p:ext>
            </p:extLst>
          </p:nvPr>
        </p:nvGraphicFramePr>
        <p:xfrm>
          <a:off x="1351286" y="3124200"/>
          <a:ext cx="4057325" cy="1295400"/>
        </p:xfrm>
        <a:graphic>
          <a:graphicData uri="http://schemas.openxmlformats.org/presentationml/2006/ole">
            <mc:AlternateContent xmlns:mc="http://schemas.openxmlformats.org/markup-compatibility/2006">
              <mc:Choice xmlns:v="urn:schemas-microsoft-com:vml" Requires="v">
                <p:oleObj spid="_x0000_s1144" name="Equation" r:id="rId4" imgW="2616120" imgH="838080" progId="Equation.3">
                  <p:embed/>
                </p:oleObj>
              </mc:Choice>
              <mc:Fallback>
                <p:oleObj name="Equation" r:id="rId4" imgW="2616120" imgH="838080" progId="Equation.3">
                  <p:embed/>
                  <p:pic>
                    <p:nvPicPr>
                      <p:cNvPr id="0"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1286" y="3124200"/>
                        <a:ext cx="4057325" cy="1295400"/>
                      </a:xfrm>
                      <a:prstGeom prst="rect">
                        <a:avLst/>
                      </a:prstGeom>
                      <a:solidFill>
                        <a:srgbClr val="FFFFFF"/>
                      </a:solidFill>
                    </p:spPr>
                  </p:pic>
                </p:oleObj>
              </mc:Fallback>
            </mc:AlternateContent>
          </a:graphicData>
        </a:graphic>
      </p:graphicFrame>
      <p:sp>
        <p:nvSpPr>
          <p:cNvPr id="5" name="Slide Number Placeholder 4">
            <a:extLst>
              <a:ext uri="{FF2B5EF4-FFF2-40B4-BE49-F238E27FC236}">
                <a16:creationId xmlns:a16="http://schemas.microsoft.com/office/drawing/2014/main" id="{2F04C76F-0FCD-BE4C-9344-BF35EFAAE8B7}"/>
              </a:ext>
            </a:extLst>
          </p:cNvPr>
          <p:cNvSpPr>
            <a:spLocks noGrp="1"/>
          </p:cNvSpPr>
          <p:nvPr>
            <p:ph type="sldNum" sz="quarter" idx="12"/>
          </p:nvPr>
        </p:nvSpPr>
        <p:spPr/>
        <p:txBody>
          <a:bodyPr/>
          <a:lstStyle/>
          <a:p>
            <a:fld id="{AAEAE4A8-A6E5-453E-B946-FB774B73F48C}" type="slidenum">
              <a:rPr lang="en-US" smtClean="0"/>
              <a:pPr/>
              <a:t>20</a:t>
            </a:fld>
            <a:endParaRPr lang="en-US" dirty="0"/>
          </a:p>
        </p:txBody>
      </p:sp>
    </p:spTree>
    <p:extLst>
      <p:ext uri="{BB962C8B-B14F-4D97-AF65-F5344CB8AC3E}">
        <p14:creationId xmlns:p14="http://schemas.microsoft.com/office/powerpoint/2010/main" val="117342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41412" y="381000"/>
            <a:ext cx="4114800" cy="1143000"/>
          </a:xfrm>
        </p:spPr>
        <p:txBody>
          <a:bodyPr>
            <a:normAutofit/>
          </a:bodyPr>
          <a:lstStyle/>
          <a:p>
            <a:r>
              <a:rPr lang="en-US" sz="4200" dirty="0"/>
              <a:t>K-NN Graph </a:t>
            </a:r>
          </a:p>
        </p:txBody>
      </p:sp>
      <p:sp>
        <p:nvSpPr>
          <p:cNvPr id="10" name="Text Placeholder 9"/>
          <p:cNvSpPr>
            <a:spLocks noGrp="1"/>
          </p:cNvSpPr>
          <p:nvPr>
            <p:ph type="body" sz="half" idx="2"/>
          </p:nvPr>
        </p:nvSpPr>
        <p:spPr>
          <a:xfrm>
            <a:off x="976215" y="2169999"/>
            <a:ext cx="4951412" cy="915987"/>
          </a:xfrm>
        </p:spPr>
        <p:txBody>
          <a:bodyPr/>
          <a:lstStyle/>
          <a:p>
            <a:r>
              <a:rPr lang="en-US" b="1" dirty="0"/>
              <a:t>K Means Accuracy where k is from 1 to 40</a:t>
            </a:r>
          </a:p>
        </p:txBody>
      </p:sp>
      <p:pic>
        <p:nvPicPr>
          <p:cNvPr id="3" name="Picture 2" descr="A screenshot of a social media post&#10;&#10;Description automatically generated">
            <a:extLst>
              <a:ext uri="{FF2B5EF4-FFF2-40B4-BE49-F238E27FC236}">
                <a16:creationId xmlns:a16="http://schemas.microsoft.com/office/drawing/2014/main" id="{0119CD92-611D-4B32-9124-60D56018B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364" y="446088"/>
            <a:ext cx="5296739" cy="5345111"/>
          </a:xfrm>
          <a:prstGeom prst="rect">
            <a:avLst/>
          </a:prstGeom>
        </p:spPr>
      </p:pic>
      <p:sp>
        <p:nvSpPr>
          <p:cNvPr id="5" name="Content Placeholder 4">
            <a:extLst>
              <a:ext uri="{FF2B5EF4-FFF2-40B4-BE49-F238E27FC236}">
                <a16:creationId xmlns:a16="http://schemas.microsoft.com/office/drawing/2014/main" id="{47B0E6CE-36BA-4108-A172-A2795ACD6793}"/>
              </a:ext>
            </a:extLst>
          </p:cNvPr>
          <p:cNvSpPr>
            <a:spLocks noGrp="1"/>
          </p:cNvSpPr>
          <p:nvPr>
            <p:ph idx="1"/>
          </p:nvPr>
        </p:nvSpPr>
        <p:spPr>
          <a:xfrm>
            <a:off x="13409612" y="2514600"/>
            <a:ext cx="458847" cy="838200"/>
          </a:xfrm>
        </p:spPr>
        <p:txBody>
          <a:bodyPr/>
          <a:lstStyle/>
          <a:p>
            <a:endParaRPr lang="en-US" b="1" dirty="0"/>
          </a:p>
        </p:txBody>
      </p:sp>
      <p:pic>
        <p:nvPicPr>
          <p:cNvPr id="6" name="Picture 5">
            <a:extLst>
              <a:ext uri="{FF2B5EF4-FFF2-40B4-BE49-F238E27FC236}">
                <a16:creationId xmlns:a16="http://schemas.microsoft.com/office/drawing/2014/main" id="{94A581B0-99E6-444B-8229-90F7B3F1608F}"/>
              </a:ext>
            </a:extLst>
          </p:cNvPr>
          <p:cNvPicPr>
            <a:picLocks noChangeAspect="1"/>
          </p:cNvPicPr>
          <p:nvPr/>
        </p:nvPicPr>
        <p:blipFill>
          <a:blip r:embed="rId4"/>
          <a:stretch>
            <a:fillRect/>
          </a:stretch>
        </p:blipFill>
        <p:spPr>
          <a:xfrm>
            <a:off x="528255" y="3118643"/>
            <a:ext cx="5566157" cy="996157"/>
          </a:xfrm>
          <a:prstGeom prst="rect">
            <a:avLst/>
          </a:prstGeom>
        </p:spPr>
      </p:pic>
      <p:sp>
        <p:nvSpPr>
          <p:cNvPr id="2" name="Slide Number Placeholder 1">
            <a:extLst>
              <a:ext uri="{FF2B5EF4-FFF2-40B4-BE49-F238E27FC236}">
                <a16:creationId xmlns:a16="http://schemas.microsoft.com/office/drawing/2014/main" id="{8679C276-95F8-C245-976F-A3FD2EC64D7E}"/>
              </a:ext>
            </a:extLst>
          </p:cNvPr>
          <p:cNvSpPr>
            <a:spLocks noGrp="1"/>
          </p:cNvSpPr>
          <p:nvPr>
            <p:ph type="sldNum" sz="quarter" idx="12"/>
          </p:nvPr>
        </p:nvSpPr>
        <p:spPr/>
        <p:txBody>
          <a:bodyPr/>
          <a:lstStyle/>
          <a:p>
            <a:fld id="{AAEAE4A8-A6E5-453E-B946-FB774B73F48C}" type="slidenum">
              <a:rPr lang="en-US" smtClean="0"/>
              <a:pPr/>
              <a:t>21</a:t>
            </a:fld>
            <a:endParaRPr lang="en-US" dirty="0"/>
          </a:p>
        </p:txBody>
      </p:sp>
    </p:spTree>
    <p:extLst>
      <p:ext uri="{BB962C8B-B14F-4D97-AF65-F5344CB8AC3E}">
        <p14:creationId xmlns:p14="http://schemas.microsoft.com/office/powerpoint/2010/main" val="194920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5212" y="304800"/>
            <a:ext cx="9067800" cy="838200"/>
          </a:xfrm>
        </p:spPr>
        <p:txBody>
          <a:bodyPr>
            <a:noAutofit/>
          </a:bodyPr>
          <a:lstStyle/>
          <a:p>
            <a:r>
              <a:rPr lang="en-US" sz="4200" dirty="0"/>
              <a:t>Classification and Regression Tree</a:t>
            </a:r>
          </a:p>
        </p:txBody>
      </p:sp>
      <p:sp>
        <p:nvSpPr>
          <p:cNvPr id="2" name="Content Placeholder 1"/>
          <p:cNvSpPr>
            <a:spLocks noGrp="1"/>
          </p:cNvSpPr>
          <p:nvPr>
            <p:ph idx="1"/>
          </p:nvPr>
        </p:nvSpPr>
        <p:spPr>
          <a:xfrm>
            <a:off x="1065212" y="1524000"/>
            <a:ext cx="8686801" cy="4419600"/>
          </a:xfrm>
        </p:spPr>
        <p:txBody>
          <a:bodyPr>
            <a:normAutofit/>
          </a:bodyPr>
          <a:lstStyle/>
          <a:p>
            <a:r>
              <a:rPr lang="en-US" dirty="0"/>
              <a:t>The purpose of the analysis via tree-building algorithm is to determine a set of if-then logical split conditions that permit accurate predictions or classification of cases. </a:t>
            </a:r>
          </a:p>
          <a:p>
            <a:r>
              <a:rPr lang="en-US" dirty="0"/>
              <a:t>A Classification tree will determine a set of logical if-then conditions instead of linear equations for predicting or classifying cases. </a:t>
            </a:r>
          </a:p>
          <a:p>
            <a:r>
              <a:rPr lang="en-US" dirty="0"/>
              <a:t>The general approach to derive predictions from if-then conditions can also be applied to regression tree as well.</a:t>
            </a:r>
          </a:p>
          <a:p>
            <a:pPr marL="45720" indent="0">
              <a:buNone/>
            </a:pPr>
            <a:endParaRPr lang="en-US" dirty="0"/>
          </a:p>
          <a:p>
            <a:r>
              <a:rPr lang="en-US" dirty="0"/>
              <a:t>Advantages of CART:</a:t>
            </a:r>
          </a:p>
          <a:p>
            <a:pPr lvl="1"/>
            <a:r>
              <a:rPr lang="en-US" dirty="0"/>
              <a:t>Simplicity </a:t>
            </a:r>
          </a:p>
          <a:p>
            <a:pPr lvl="1"/>
            <a:r>
              <a:rPr lang="en-US" dirty="0"/>
              <a:t>Nonparametric and Nonlinear </a:t>
            </a:r>
          </a:p>
          <a:p>
            <a:pPr marL="365760" lvl="1" indent="0">
              <a:buNone/>
            </a:pPr>
            <a:endParaRPr lang="en-US" dirty="0"/>
          </a:p>
        </p:txBody>
      </p:sp>
      <p:sp>
        <p:nvSpPr>
          <p:cNvPr id="4" name="Slide Number Placeholder 3">
            <a:extLst>
              <a:ext uri="{FF2B5EF4-FFF2-40B4-BE49-F238E27FC236}">
                <a16:creationId xmlns:a16="http://schemas.microsoft.com/office/drawing/2014/main" id="{3BDF04EA-D569-5E4A-86FA-6C114AA854D0}"/>
              </a:ext>
            </a:extLst>
          </p:cNvPr>
          <p:cNvSpPr>
            <a:spLocks noGrp="1"/>
          </p:cNvSpPr>
          <p:nvPr>
            <p:ph type="sldNum" sz="quarter" idx="12"/>
          </p:nvPr>
        </p:nvSpPr>
        <p:spPr/>
        <p:txBody>
          <a:bodyPr/>
          <a:lstStyle/>
          <a:p>
            <a:fld id="{AAEAE4A8-A6E5-453E-B946-FB774B73F48C}" type="slidenum">
              <a:rPr lang="en-US" smtClean="0"/>
              <a:pPr/>
              <a:t>22</a:t>
            </a:fld>
            <a:endParaRPr lang="en-US" dirty="0"/>
          </a:p>
        </p:txBody>
      </p:sp>
    </p:spTree>
    <p:extLst>
      <p:ext uri="{BB962C8B-B14F-4D97-AF65-F5344CB8AC3E}">
        <p14:creationId xmlns:p14="http://schemas.microsoft.com/office/powerpoint/2010/main" val="32622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3623" y="15240"/>
            <a:ext cx="8686801" cy="670560"/>
          </a:xfrm>
        </p:spPr>
        <p:txBody>
          <a:bodyPr>
            <a:normAutofit fontScale="90000"/>
          </a:bodyPr>
          <a:lstStyle/>
          <a:p>
            <a:pPr algn="ctr"/>
            <a:r>
              <a:rPr lang="en-US" sz="4200" dirty="0"/>
              <a:t>CART Implementation </a:t>
            </a:r>
          </a:p>
        </p:txBody>
      </p:sp>
      <p:sp>
        <p:nvSpPr>
          <p:cNvPr id="7" name="TextBox 6"/>
          <p:cNvSpPr txBox="1"/>
          <p:nvPr/>
        </p:nvSpPr>
        <p:spPr>
          <a:xfrm>
            <a:off x="1903412" y="974002"/>
            <a:ext cx="3505200" cy="477054"/>
          </a:xfrm>
          <a:prstGeom prst="rect">
            <a:avLst/>
          </a:prstGeom>
          <a:noFill/>
          <a:ln>
            <a:solidFill>
              <a:schemeClr val="bg2"/>
            </a:solidFill>
          </a:ln>
        </p:spPr>
        <p:txBody>
          <a:bodyPr wrap="square" rtlCol="0" anchor="ctr" anchorCtr="1">
            <a:spAutoFit/>
          </a:bodyPr>
          <a:lstStyle/>
          <a:p>
            <a:r>
              <a:rPr lang="en-US" sz="2500" b="1" dirty="0">
                <a:solidFill>
                  <a:srgbClr val="FF0000"/>
                </a:solidFill>
              </a:rPr>
              <a:t>Accuracy: 93.88%</a:t>
            </a:r>
          </a:p>
        </p:txBody>
      </p:sp>
      <p:sp>
        <p:nvSpPr>
          <p:cNvPr id="4" name="Content Placeholder 3">
            <a:extLst>
              <a:ext uri="{FF2B5EF4-FFF2-40B4-BE49-F238E27FC236}">
                <a16:creationId xmlns:a16="http://schemas.microsoft.com/office/drawing/2014/main" id="{4FE111F2-67C4-4305-9FA6-EE85C6A125F9}"/>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EAB15C72-E359-4AA5-A2A4-336B7A7E2E7B}"/>
              </a:ext>
            </a:extLst>
          </p:cNvPr>
          <p:cNvPicPr>
            <a:picLocks noChangeAspect="1"/>
          </p:cNvPicPr>
          <p:nvPr/>
        </p:nvPicPr>
        <p:blipFill>
          <a:blip r:embed="rId2"/>
          <a:stretch>
            <a:fillRect/>
          </a:stretch>
        </p:blipFill>
        <p:spPr>
          <a:xfrm>
            <a:off x="836612" y="1600200"/>
            <a:ext cx="10665004" cy="4953000"/>
          </a:xfrm>
          <a:prstGeom prst="rect">
            <a:avLst/>
          </a:prstGeom>
        </p:spPr>
      </p:pic>
      <p:sp>
        <p:nvSpPr>
          <p:cNvPr id="2" name="Slide Number Placeholder 1">
            <a:extLst>
              <a:ext uri="{FF2B5EF4-FFF2-40B4-BE49-F238E27FC236}">
                <a16:creationId xmlns:a16="http://schemas.microsoft.com/office/drawing/2014/main" id="{2B836FCA-8DB0-9F48-9796-602B1B441DCF}"/>
              </a:ext>
            </a:extLst>
          </p:cNvPr>
          <p:cNvSpPr>
            <a:spLocks noGrp="1"/>
          </p:cNvSpPr>
          <p:nvPr>
            <p:ph type="sldNum" sz="quarter" idx="12"/>
          </p:nvPr>
        </p:nvSpPr>
        <p:spPr/>
        <p:txBody>
          <a:bodyPr/>
          <a:lstStyle/>
          <a:p>
            <a:fld id="{AAEAE4A8-A6E5-453E-B946-FB774B73F48C}" type="slidenum">
              <a:rPr lang="en-US" smtClean="0"/>
              <a:pPr/>
              <a:t>23</a:t>
            </a:fld>
            <a:endParaRPr lang="en-US" dirty="0"/>
          </a:p>
        </p:txBody>
      </p:sp>
    </p:spTree>
    <p:extLst>
      <p:ext uri="{BB962C8B-B14F-4D97-AF65-F5344CB8AC3E}">
        <p14:creationId xmlns:p14="http://schemas.microsoft.com/office/powerpoint/2010/main" val="209560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200" dirty="0"/>
              <a:t>C5.0 Algorithm </a:t>
            </a:r>
          </a:p>
        </p:txBody>
      </p:sp>
      <p:sp>
        <p:nvSpPr>
          <p:cNvPr id="2" name="Content Placeholder 1"/>
          <p:cNvSpPr>
            <a:spLocks noGrp="1"/>
          </p:cNvSpPr>
          <p:nvPr>
            <p:ph idx="1"/>
          </p:nvPr>
        </p:nvSpPr>
        <p:spPr/>
        <p:txBody>
          <a:bodyPr/>
          <a:lstStyle/>
          <a:p>
            <a:endParaRPr lang="en-US" dirty="0"/>
          </a:p>
          <a:p>
            <a:r>
              <a:rPr lang="en-US" dirty="0"/>
              <a:t>C5.0 algorithm is used to generate decision tree that can be used for classification and so referred as Statistical Classifier. </a:t>
            </a:r>
          </a:p>
          <a:p>
            <a:r>
              <a:rPr lang="en-US" dirty="0"/>
              <a:t>C5.0 permits numeric attributes and deals sensibly with missing values.</a:t>
            </a:r>
          </a:p>
          <a:p>
            <a:r>
              <a:rPr lang="en-US" dirty="0"/>
              <a:t>C5.0 uses attributes with continuous data and different weights.</a:t>
            </a:r>
          </a:p>
          <a:p>
            <a:r>
              <a:rPr lang="en-US" dirty="0"/>
              <a:t>C5.0 follows Post-pruning approach to deal with noisy data and remove a sub-tree from fully developed decision tree. </a:t>
            </a:r>
          </a:p>
          <a:p>
            <a:endParaRPr lang="en-US" dirty="0"/>
          </a:p>
        </p:txBody>
      </p:sp>
      <p:sp>
        <p:nvSpPr>
          <p:cNvPr id="4" name="Slide Number Placeholder 3">
            <a:extLst>
              <a:ext uri="{FF2B5EF4-FFF2-40B4-BE49-F238E27FC236}">
                <a16:creationId xmlns:a16="http://schemas.microsoft.com/office/drawing/2014/main" id="{61466CD2-510D-9B48-BC87-29DA7CC3D742}"/>
              </a:ext>
            </a:extLst>
          </p:cNvPr>
          <p:cNvSpPr>
            <a:spLocks noGrp="1"/>
          </p:cNvSpPr>
          <p:nvPr>
            <p:ph type="sldNum" sz="quarter" idx="12"/>
          </p:nvPr>
        </p:nvSpPr>
        <p:spPr/>
        <p:txBody>
          <a:bodyPr/>
          <a:lstStyle/>
          <a:p>
            <a:fld id="{AAEAE4A8-A6E5-453E-B946-FB774B73F48C}" type="slidenum">
              <a:rPr lang="en-US" smtClean="0"/>
              <a:pPr/>
              <a:t>24</a:t>
            </a:fld>
            <a:endParaRPr lang="en-US" dirty="0"/>
          </a:p>
        </p:txBody>
      </p:sp>
    </p:spTree>
    <p:extLst>
      <p:ext uri="{BB962C8B-B14F-4D97-AF65-F5344CB8AC3E}">
        <p14:creationId xmlns:p14="http://schemas.microsoft.com/office/powerpoint/2010/main" val="387007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33143" y="0"/>
            <a:ext cx="8686801" cy="1066800"/>
          </a:xfrm>
        </p:spPr>
        <p:txBody>
          <a:bodyPr>
            <a:normAutofit/>
          </a:bodyPr>
          <a:lstStyle/>
          <a:p>
            <a:pPr algn="ctr"/>
            <a:r>
              <a:rPr lang="en-US" sz="4200" dirty="0"/>
              <a:t>C5.0 Decision Tree</a:t>
            </a:r>
          </a:p>
        </p:txBody>
      </p:sp>
      <p:sp>
        <p:nvSpPr>
          <p:cNvPr id="12" name="TextBox 11"/>
          <p:cNvSpPr txBox="1"/>
          <p:nvPr/>
        </p:nvSpPr>
        <p:spPr>
          <a:xfrm>
            <a:off x="1751012" y="1123146"/>
            <a:ext cx="4572000" cy="477054"/>
          </a:xfrm>
          <a:prstGeom prst="rect">
            <a:avLst/>
          </a:prstGeom>
          <a:noFill/>
          <a:ln>
            <a:solidFill>
              <a:schemeClr val="bg2"/>
            </a:solidFill>
          </a:ln>
        </p:spPr>
        <p:txBody>
          <a:bodyPr wrap="square" rtlCol="0" anchor="ctr" anchorCtr="1">
            <a:spAutoFit/>
          </a:bodyPr>
          <a:lstStyle/>
          <a:p>
            <a:r>
              <a:rPr lang="en-US" sz="2500" b="1" dirty="0">
                <a:solidFill>
                  <a:srgbClr val="FF0000"/>
                </a:solidFill>
              </a:rPr>
              <a:t>Accuracy: 94.28%</a:t>
            </a:r>
          </a:p>
        </p:txBody>
      </p:sp>
      <p:pic>
        <p:nvPicPr>
          <p:cNvPr id="6" name="Content Placeholder 5" descr="A screenshot of a cell phone&#10;&#10;Description automatically generated">
            <a:extLst>
              <a:ext uri="{FF2B5EF4-FFF2-40B4-BE49-F238E27FC236}">
                <a16:creationId xmlns:a16="http://schemas.microsoft.com/office/drawing/2014/main" id="{DCCC90D2-50B1-4260-9F71-2869D64425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0012" y="1828800"/>
            <a:ext cx="9829800" cy="4572000"/>
          </a:xfrm>
        </p:spPr>
      </p:pic>
      <p:sp>
        <p:nvSpPr>
          <p:cNvPr id="2" name="Slide Number Placeholder 1">
            <a:extLst>
              <a:ext uri="{FF2B5EF4-FFF2-40B4-BE49-F238E27FC236}">
                <a16:creationId xmlns:a16="http://schemas.microsoft.com/office/drawing/2014/main" id="{78292326-FDC5-D241-B705-4CC7D6A0652D}"/>
              </a:ext>
            </a:extLst>
          </p:cNvPr>
          <p:cNvSpPr>
            <a:spLocks noGrp="1"/>
          </p:cNvSpPr>
          <p:nvPr>
            <p:ph type="sldNum" sz="quarter" idx="12"/>
          </p:nvPr>
        </p:nvSpPr>
        <p:spPr/>
        <p:txBody>
          <a:bodyPr/>
          <a:lstStyle/>
          <a:p>
            <a:fld id="{AAEAE4A8-A6E5-453E-B946-FB774B73F48C}" type="slidenum">
              <a:rPr lang="en-US" smtClean="0"/>
              <a:pPr/>
              <a:t>25</a:t>
            </a:fld>
            <a:endParaRPr lang="en-US" dirty="0"/>
          </a:p>
        </p:txBody>
      </p:sp>
    </p:spTree>
    <p:extLst>
      <p:ext uri="{BB962C8B-B14F-4D97-AF65-F5344CB8AC3E}">
        <p14:creationId xmlns:p14="http://schemas.microsoft.com/office/powerpoint/2010/main" val="184804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41408-B56F-46FB-8A4F-95E5F16E1D66}"/>
              </a:ext>
            </a:extLst>
          </p:cNvPr>
          <p:cNvSpPr>
            <a:spLocks noGrp="1"/>
          </p:cNvSpPr>
          <p:nvPr>
            <p:ph type="title"/>
          </p:nvPr>
        </p:nvSpPr>
        <p:spPr/>
        <p:txBody>
          <a:bodyPr/>
          <a:lstStyle/>
          <a:p>
            <a:r>
              <a:rPr lang="en-US" dirty="0"/>
              <a:t>Modeling Complications</a:t>
            </a:r>
          </a:p>
        </p:txBody>
      </p:sp>
      <p:sp>
        <p:nvSpPr>
          <p:cNvPr id="3" name="Content Placeholder 2">
            <a:extLst>
              <a:ext uri="{FF2B5EF4-FFF2-40B4-BE49-F238E27FC236}">
                <a16:creationId xmlns:a16="http://schemas.microsoft.com/office/drawing/2014/main" id="{AD2F23E1-33BD-4493-BCBB-7B12CBB1E929}"/>
              </a:ext>
            </a:extLst>
          </p:cNvPr>
          <p:cNvSpPr>
            <a:spLocks noGrp="1"/>
          </p:cNvSpPr>
          <p:nvPr>
            <p:ph idx="1"/>
          </p:nvPr>
        </p:nvSpPr>
        <p:spPr>
          <a:xfrm>
            <a:off x="836612" y="1219200"/>
            <a:ext cx="11049000" cy="5105400"/>
          </a:xfrm>
        </p:spPr>
        <p:txBody>
          <a:bodyPr>
            <a:normAutofit/>
          </a:bodyPr>
          <a:lstStyle/>
          <a:p>
            <a:pPr marL="0" indent="0">
              <a:buNone/>
            </a:pPr>
            <a:endParaRPr lang="en-US" dirty="0"/>
          </a:p>
          <a:p>
            <a:r>
              <a:rPr lang="en-US" b="1" dirty="0"/>
              <a:t>The dataset  we choose has 600k row and to run the entire was not possible on the compute power available.</a:t>
            </a:r>
          </a:p>
          <a:p>
            <a:pPr marL="0" indent="0">
              <a:buNone/>
            </a:pPr>
            <a:endParaRPr lang="en-US" b="1" dirty="0"/>
          </a:p>
          <a:p>
            <a:r>
              <a:rPr lang="en-US" b="1" dirty="0"/>
              <a:t>This made us take a small subset of the entire dataset to be able to get the appropriate models.</a:t>
            </a:r>
          </a:p>
          <a:p>
            <a:pPr marL="0" indent="0">
              <a:buNone/>
            </a:pPr>
            <a:endParaRPr lang="en-US" dirty="0"/>
          </a:p>
          <a:p>
            <a:r>
              <a:rPr lang="en-US" b="1" dirty="0"/>
              <a:t>Out of all the column chosen some had more than 50 levels. This made more difficult to process the models.</a:t>
            </a:r>
          </a:p>
          <a:p>
            <a:endParaRPr lang="en-US" dirty="0"/>
          </a:p>
          <a:p>
            <a:r>
              <a:rPr lang="en-US" b="1" dirty="0"/>
              <a:t>This helped us achieve increased model accuracy </a:t>
            </a:r>
            <a:endParaRPr lang="en-US" dirty="0"/>
          </a:p>
          <a:p>
            <a:endParaRPr lang="en-US" dirty="0"/>
          </a:p>
        </p:txBody>
      </p:sp>
      <p:sp>
        <p:nvSpPr>
          <p:cNvPr id="4" name="Slide Number Placeholder 3">
            <a:extLst>
              <a:ext uri="{FF2B5EF4-FFF2-40B4-BE49-F238E27FC236}">
                <a16:creationId xmlns:a16="http://schemas.microsoft.com/office/drawing/2014/main" id="{344FE352-A9EE-AB49-86B9-8326D0A359AB}"/>
              </a:ext>
            </a:extLst>
          </p:cNvPr>
          <p:cNvSpPr>
            <a:spLocks noGrp="1"/>
          </p:cNvSpPr>
          <p:nvPr>
            <p:ph type="sldNum" sz="quarter" idx="12"/>
          </p:nvPr>
        </p:nvSpPr>
        <p:spPr/>
        <p:txBody>
          <a:bodyPr/>
          <a:lstStyle/>
          <a:p>
            <a:fld id="{AAEAE4A8-A6E5-453E-B946-FB774B73F48C}" type="slidenum">
              <a:rPr lang="en-US" smtClean="0"/>
              <a:pPr/>
              <a:t>26</a:t>
            </a:fld>
            <a:endParaRPr lang="en-US" dirty="0"/>
          </a:p>
        </p:txBody>
      </p:sp>
    </p:spTree>
    <p:extLst>
      <p:ext uri="{BB962C8B-B14F-4D97-AF65-F5344CB8AC3E}">
        <p14:creationId xmlns:p14="http://schemas.microsoft.com/office/powerpoint/2010/main" val="409960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7F8F4-185E-4724-B85A-259622D959AD}"/>
              </a:ext>
            </a:extLst>
          </p:cNvPr>
          <p:cNvSpPr>
            <a:spLocks noGrp="1"/>
          </p:cNvSpPr>
          <p:nvPr>
            <p:ph type="title"/>
          </p:nvPr>
        </p:nvSpPr>
        <p:spPr/>
        <p:txBody>
          <a:bodyPr/>
          <a:lstStyle/>
          <a:p>
            <a:r>
              <a:rPr lang="en-US" dirty="0"/>
              <a:t>Future Scope</a:t>
            </a:r>
          </a:p>
        </p:txBody>
      </p:sp>
      <p:sp>
        <p:nvSpPr>
          <p:cNvPr id="3" name="Content Placeholder 2">
            <a:extLst>
              <a:ext uri="{FF2B5EF4-FFF2-40B4-BE49-F238E27FC236}">
                <a16:creationId xmlns:a16="http://schemas.microsoft.com/office/drawing/2014/main" id="{5AB4356F-CACF-4FC9-9F90-E5AECF28048D}"/>
              </a:ext>
            </a:extLst>
          </p:cNvPr>
          <p:cNvSpPr>
            <a:spLocks noGrp="1"/>
          </p:cNvSpPr>
          <p:nvPr>
            <p:ph idx="1"/>
          </p:nvPr>
        </p:nvSpPr>
        <p:spPr>
          <a:xfrm>
            <a:off x="1065212" y="1600200"/>
            <a:ext cx="10436404" cy="4311022"/>
          </a:xfrm>
        </p:spPr>
        <p:txBody>
          <a:bodyPr/>
          <a:lstStyle/>
          <a:p>
            <a:pPr marL="0" indent="0">
              <a:buNone/>
            </a:pPr>
            <a:endParaRPr lang="en-US" dirty="0"/>
          </a:p>
          <a:p>
            <a:r>
              <a:rPr lang="en-US" sz="2200" dirty="0"/>
              <a:t>The following steps can be used to make the model more accurate and usable in the real world- </a:t>
            </a:r>
          </a:p>
          <a:p>
            <a:pPr marL="0" indent="0">
              <a:buNone/>
            </a:pPr>
            <a:r>
              <a:rPr lang="en-US" sz="2200" dirty="0"/>
              <a:t>	1. Adding practical contemporary variables which can influence the 	modeling decision. For example, STEM/Non-Stem, Nationality, Highest 	degree of education</a:t>
            </a:r>
          </a:p>
          <a:p>
            <a:pPr marL="0" indent="0">
              <a:buNone/>
            </a:pPr>
            <a:r>
              <a:rPr lang="en-US" sz="2200" dirty="0"/>
              <a:t>	2. Using an updated database as the visa trends keep on changing and 	the database needs to be updated frequently</a:t>
            </a:r>
          </a:p>
          <a:p>
            <a:endParaRPr lang="en-US" dirty="0"/>
          </a:p>
        </p:txBody>
      </p:sp>
      <p:sp>
        <p:nvSpPr>
          <p:cNvPr id="4" name="Slide Number Placeholder 3">
            <a:extLst>
              <a:ext uri="{FF2B5EF4-FFF2-40B4-BE49-F238E27FC236}">
                <a16:creationId xmlns:a16="http://schemas.microsoft.com/office/drawing/2014/main" id="{F067EE06-89EA-D343-88A1-DE9BCD468055}"/>
              </a:ext>
            </a:extLst>
          </p:cNvPr>
          <p:cNvSpPr>
            <a:spLocks noGrp="1"/>
          </p:cNvSpPr>
          <p:nvPr>
            <p:ph type="sldNum" sz="quarter" idx="12"/>
          </p:nvPr>
        </p:nvSpPr>
        <p:spPr/>
        <p:txBody>
          <a:bodyPr/>
          <a:lstStyle/>
          <a:p>
            <a:fld id="{AAEAE4A8-A6E5-453E-B946-FB774B73F48C}" type="slidenum">
              <a:rPr lang="en-US" smtClean="0"/>
              <a:pPr/>
              <a:t>27</a:t>
            </a:fld>
            <a:endParaRPr lang="en-US" dirty="0"/>
          </a:p>
        </p:txBody>
      </p:sp>
    </p:spTree>
    <p:extLst>
      <p:ext uri="{BB962C8B-B14F-4D97-AF65-F5344CB8AC3E}">
        <p14:creationId xmlns:p14="http://schemas.microsoft.com/office/powerpoint/2010/main" val="3408982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5211" y="152400"/>
            <a:ext cx="9982201" cy="1066800"/>
          </a:xfrm>
        </p:spPr>
        <p:txBody>
          <a:bodyPr>
            <a:normAutofit/>
          </a:bodyPr>
          <a:lstStyle/>
          <a:p>
            <a:pPr algn="ctr"/>
            <a:r>
              <a:rPr lang="en-US" sz="4200" dirty="0"/>
              <a:t>Conclusion	</a:t>
            </a:r>
          </a:p>
        </p:txBody>
      </p:sp>
      <p:sp>
        <p:nvSpPr>
          <p:cNvPr id="2" name="Content Placeholder 1"/>
          <p:cNvSpPr>
            <a:spLocks noGrp="1"/>
          </p:cNvSpPr>
          <p:nvPr>
            <p:ph idx="1"/>
          </p:nvPr>
        </p:nvSpPr>
        <p:spPr>
          <a:xfrm>
            <a:off x="1065211" y="1371600"/>
            <a:ext cx="9829801" cy="5105400"/>
          </a:xfrm>
        </p:spPr>
        <p:txBody>
          <a:bodyPr>
            <a:normAutofit/>
          </a:bodyPr>
          <a:lstStyle/>
          <a:p>
            <a:pPr>
              <a:buFont typeface="Wingdings" panose="05000000000000000000" pitchFamily="2" charset="2"/>
              <a:buChar char="Ø"/>
            </a:pPr>
            <a:r>
              <a:rPr lang="en-US" sz="2200" b="1" dirty="0">
                <a:solidFill>
                  <a:schemeClr val="accent1"/>
                </a:solidFill>
              </a:rPr>
              <a:t>Outcome</a:t>
            </a:r>
            <a:r>
              <a:rPr lang="en-US" sz="2200" dirty="0">
                <a:solidFill>
                  <a:schemeClr val="accent1"/>
                </a:solidFill>
              </a:rPr>
              <a:t>:</a:t>
            </a:r>
          </a:p>
          <a:p>
            <a:pPr lvl="1"/>
            <a:r>
              <a:rPr lang="en-US" sz="2200" dirty="0"/>
              <a:t>After studying different models on the dataset, it is observed that C5.0 provides us the best results with the accuracy of about 94%.</a:t>
            </a:r>
          </a:p>
          <a:p>
            <a:pPr>
              <a:buFont typeface="Wingdings" panose="05000000000000000000" pitchFamily="2" charset="2"/>
              <a:buChar char="Ø"/>
            </a:pPr>
            <a:r>
              <a:rPr lang="en-US" sz="2200" b="1" dirty="0">
                <a:solidFill>
                  <a:schemeClr val="accent1"/>
                </a:solidFill>
              </a:rPr>
              <a:t>Application:</a:t>
            </a:r>
            <a:endParaRPr lang="en-US" sz="1800" dirty="0"/>
          </a:p>
          <a:p>
            <a:r>
              <a:rPr lang="en-US" sz="2200" dirty="0"/>
              <a:t>Deployment for the project can be in the form of an interactive Web Based Platform, where users can log in, enter their details as per the model requirement and get the predictions as a result</a:t>
            </a:r>
          </a:p>
          <a:p>
            <a:r>
              <a:rPr lang="en-US" sz="2200" dirty="0"/>
              <a:t>A website or an application can be used to launch the model for direct customer use </a:t>
            </a:r>
          </a:p>
          <a:p>
            <a:r>
              <a:rPr lang="en-US" sz="2200" dirty="0"/>
              <a:t>The model can also be extended to predict visa status of other visa types, subject to availability of database</a:t>
            </a:r>
          </a:p>
          <a:p>
            <a:endParaRPr lang="en-US" sz="2200" dirty="0"/>
          </a:p>
        </p:txBody>
      </p:sp>
      <p:sp>
        <p:nvSpPr>
          <p:cNvPr id="4" name="Slide Number Placeholder 3">
            <a:extLst>
              <a:ext uri="{FF2B5EF4-FFF2-40B4-BE49-F238E27FC236}">
                <a16:creationId xmlns:a16="http://schemas.microsoft.com/office/drawing/2014/main" id="{809D346C-301F-0B48-9CBF-8A4B0E728E33}"/>
              </a:ext>
            </a:extLst>
          </p:cNvPr>
          <p:cNvSpPr>
            <a:spLocks noGrp="1"/>
          </p:cNvSpPr>
          <p:nvPr>
            <p:ph type="sldNum" sz="quarter" idx="12"/>
          </p:nvPr>
        </p:nvSpPr>
        <p:spPr/>
        <p:txBody>
          <a:bodyPr/>
          <a:lstStyle/>
          <a:p>
            <a:fld id="{AAEAE4A8-A6E5-453E-B946-FB774B73F48C}" type="slidenum">
              <a:rPr lang="en-US" smtClean="0"/>
              <a:pPr/>
              <a:t>28</a:t>
            </a:fld>
            <a:endParaRPr lang="en-US" dirty="0"/>
          </a:p>
        </p:txBody>
      </p:sp>
    </p:spTree>
    <p:extLst>
      <p:ext uri="{BB962C8B-B14F-4D97-AF65-F5344CB8AC3E}">
        <p14:creationId xmlns:p14="http://schemas.microsoft.com/office/powerpoint/2010/main" val="342031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412" y="2057400"/>
            <a:ext cx="8686800" cy="1905000"/>
          </a:xfrm>
          <a:effectLst>
            <a:glow rad="63500">
              <a:schemeClr val="accent2">
                <a:satMod val="175000"/>
                <a:alpha val="40000"/>
              </a:schemeClr>
            </a:glow>
            <a:outerShdw blurRad="50800" dist="38100" dir="2700000" algn="tl" rotWithShape="0">
              <a:prstClr val="black">
                <a:alpha val="40000"/>
              </a:prstClr>
            </a:outerShdw>
          </a:effectLst>
        </p:spPr>
        <p:txBody>
          <a:bodyPr>
            <a:normAutofit/>
          </a:bodyPr>
          <a:lstStyle/>
          <a:p>
            <a:pPr algn="ctr"/>
            <a:r>
              <a:rPr lang="en-US" sz="10000" dirty="0"/>
              <a:t>Thank You!</a:t>
            </a:r>
          </a:p>
        </p:txBody>
      </p:sp>
      <p:sp>
        <p:nvSpPr>
          <p:cNvPr id="2" name="Slide Number Placeholder 1">
            <a:extLst>
              <a:ext uri="{FF2B5EF4-FFF2-40B4-BE49-F238E27FC236}">
                <a16:creationId xmlns:a16="http://schemas.microsoft.com/office/drawing/2014/main" id="{84E2A828-DF19-2E4D-93D2-22E762D9E81B}"/>
              </a:ext>
            </a:extLst>
          </p:cNvPr>
          <p:cNvSpPr>
            <a:spLocks noGrp="1"/>
          </p:cNvSpPr>
          <p:nvPr>
            <p:ph type="sldNum" sz="quarter" idx="12"/>
          </p:nvPr>
        </p:nvSpPr>
        <p:spPr/>
        <p:txBody>
          <a:bodyPr/>
          <a:lstStyle/>
          <a:p>
            <a:fld id="{AAEAE4A8-A6E5-453E-B946-FB774B73F48C}" type="slidenum">
              <a:rPr lang="en-US" smtClean="0"/>
              <a:pPr/>
              <a:t>29</a:t>
            </a:fld>
            <a:endParaRPr lang="en-US" dirty="0"/>
          </a:p>
        </p:txBody>
      </p:sp>
    </p:spTree>
    <p:extLst>
      <p:ext uri="{BB962C8B-B14F-4D97-AF65-F5344CB8AC3E}">
        <p14:creationId xmlns:p14="http://schemas.microsoft.com/office/powerpoint/2010/main" val="272106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2" y="228600"/>
            <a:ext cx="8686801" cy="1066800"/>
          </a:xfrm>
        </p:spPr>
        <p:txBody>
          <a:bodyPr>
            <a:normAutofit/>
          </a:bodyPr>
          <a:lstStyle/>
          <a:p>
            <a:r>
              <a:rPr lang="en-US" sz="4200" dirty="0"/>
              <a:t>Business Problem Overview</a:t>
            </a:r>
          </a:p>
        </p:txBody>
      </p:sp>
      <p:sp>
        <p:nvSpPr>
          <p:cNvPr id="3" name="Content Placeholder 2"/>
          <p:cNvSpPr>
            <a:spLocks noGrp="1"/>
          </p:cNvSpPr>
          <p:nvPr>
            <p:ph idx="1"/>
          </p:nvPr>
        </p:nvSpPr>
        <p:spPr>
          <a:xfrm>
            <a:off x="1065212" y="1676400"/>
            <a:ext cx="10744200" cy="4191000"/>
          </a:xfrm>
        </p:spPr>
        <p:txBody>
          <a:bodyPr>
            <a:normAutofit/>
          </a:bodyPr>
          <a:lstStyle/>
          <a:p>
            <a:pPr marL="0" indent="0">
              <a:buNone/>
            </a:pPr>
            <a:endParaRPr lang="en-US" dirty="0"/>
          </a:p>
          <a:p>
            <a:pPr algn="just"/>
            <a:r>
              <a:rPr lang="en-US" sz="1800" b="1" dirty="0"/>
              <a:t>Every year, employers file H-1B applications for thousands of their employees and only a fraction of those applications are accepted. </a:t>
            </a:r>
          </a:p>
          <a:p>
            <a:pPr algn="just"/>
            <a:r>
              <a:rPr lang="en-US" sz="1800" b="1" dirty="0"/>
              <a:t>It is quite obvious that the process of filing, reviewing and making a decision on the received applications is a tedious job and involves a lot of resources in the form of time, money and labor. </a:t>
            </a:r>
            <a:endParaRPr lang="en-US" b="1" dirty="0"/>
          </a:p>
          <a:p>
            <a:pPr algn="just"/>
            <a:r>
              <a:rPr lang="en-US" b="1" dirty="0"/>
              <a:t>The project goal is to develop a model that can predict the case status of an application submitted by the employer to hire non-immigrant workers under the H-1B visa program and to discover insights that can help employers understand the application process. </a:t>
            </a:r>
            <a:endParaRPr lang="en-US" dirty="0"/>
          </a:p>
        </p:txBody>
      </p:sp>
      <p:sp>
        <p:nvSpPr>
          <p:cNvPr id="4" name="Slide Number Placeholder 3">
            <a:extLst>
              <a:ext uri="{FF2B5EF4-FFF2-40B4-BE49-F238E27FC236}">
                <a16:creationId xmlns:a16="http://schemas.microsoft.com/office/drawing/2014/main" id="{9605AD43-4201-1E41-A05D-DBA12BBC6C1C}"/>
              </a:ext>
            </a:extLst>
          </p:cNvPr>
          <p:cNvSpPr>
            <a:spLocks noGrp="1"/>
          </p:cNvSpPr>
          <p:nvPr>
            <p:ph type="sldNum" sz="quarter" idx="12"/>
          </p:nvPr>
        </p:nvSpPr>
        <p:spPr/>
        <p:txBody>
          <a:bodyPr/>
          <a:lstStyle/>
          <a:p>
            <a:fld id="{AAEAE4A8-A6E5-453E-B946-FB774B73F48C}" type="slidenum">
              <a:rPr lang="en-US" smtClean="0"/>
              <a:pPr/>
              <a:t>3</a:t>
            </a:fld>
            <a:endParaRPr lang="en-US" dirty="0"/>
          </a:p>
        </p:txBody>
      </p:sp>
    </p:spTree>
    <p:extLst>
      <p:ext uri="{BB962C8B-B14F-4D97-AF65-F5344CB8AC3E}">
        <p14:creationId xmlns:p14="http://schemas.microsoft.com/office/powerpoint/2010/main" val="16373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A741-6AE8-4B34-B3DC-C08DF556AA27}"/>
              </a:ext>
            </a:extLst>
          </p:cNvPr>
          <p:cNvSpPr>
            <a:spLocks noGrp="1"/>
          </p:cNvSpPr>
          <p:nvPr>
            <p:ph type="title"/>
          </p:nvPr>
        </p:nvSpPr>
        <p:spPr>
          <a:xfrm>
            <a:off x="2592250" y="624110"/>
            <a:ext cx="8909366" cy="747490"/>
          </a:xfrm>
        </p:spPr>
        <p:txBody>
          <a:bodyPr/>
          <a:lstStyle/>
          <a:p>
            <a:r>
              <a:rPr lang="en-US" dirty="0"/>
              <a:t>Foreign Labor Certification Program</a:t>
            </a:r>
          </a:p>
        </p:txBody>
      </p:sp>
      <p:pic>
        <p:nvPicPr>
          <p:cNvPr id="5" name="Content Placeholder 4" descr="A screenshot of a cell phone&#10;&#10;Description automatically generated">
            <a:extLst>
              <a:ext uri="{FF2B5EF4-FFF2-40B4-BE49-F238E27FC236}">
                <a16:creationId xmlns:a16="http://schemas.microsoft.com/office/drawing/2014/main" id="{B03A219A-0813-476F-9BEE-2DF455F798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7506" y="1524000"/>
            <a:ext cx="9664446" cy="4876511"/>
          </a:xfrm>
        </p:spPr>
      </p:pic>
      <p:sp>
        <p:nvSpPr>
          <p:cNvPr id="3" name="Slide Number Placeholder 2">
            <a:extLst>
              <a:ext uri="{FF2B5EF4-FFF2-40B4-BE49-F238E27FC236}">
                <a16:creationId xmlns:a16="http://schemas.microsoft.com/office/drawing/2014/main" id="{FFFA6EFC-527A-2B45-B648-C1282E69E1B4}"/>
              </a:ext>
            </a:extLst>
          </p:cNvPr>
          <p:cNvSpPr>
            <a:spLocks noGrp="1"/>
          </p:cNvSpPr>
          <p:nvPr>
            <p:ph type="sldNum" sz="quarter" idx="12"/>
          </p:nvPr>
        </p:nvSpPr>
        <p:spPr/>
        <p:txBody>
          <a:bodyPr/>
          <a:lstStyle/>
          <a:p>
            <a:fld id="{AAEAE4A8-A6E5-453E-B946-FB774B73F48C}" type="slidenum">
              <a:rPr lang="en-US" smtClean="0"/>
              <a:pPr/>
              <a:t>4</a:t>
            </a:fld>
            <a:endParaRPr lang="en-US" dirty="0"/>
          </a:p>
        </p:txBody>
      </p:sp>
    </p:spTree>
    <p:extLst>
      <p:ext uri="{BB962C8B-B14F-4D97-AF65-F5344CB8AC3E}">
        <p14:creationId xmlns:p14="http://schemas.microsoft.com/office/powerpoint/2010/main" val="254584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86DE5-E770-415D-A371-B879F07D1B7D}"/>
              </a:ext>
            </a:extLst>
          </p:cNvPr>
          <p:cNvSpPr>
            <a:spLocks noGrp="1"/>
          </p:cNvSpPr>
          <p:nvPr>
            <p:ph type="title"/>
          </p:nvPr>
        </p:nvSpPr>
        <p:spPr/>
        <p:txBody>
          <a:bodyPr/>
          <a:lstStyle/>
          <a:p>
            <a:r>
              <a:rPr lang="en-US" dirty="0"/>
              <a:t>Literature Review</a:t>
            </a:r>
          </a:p>
        </p:txBody>
      </p:sp>
      <p:pic>
        <p:nvPicPr>
          <p:cNvPr id="4" name="Content Placeholder 3">
            <a:extLst>
              <a:ext uri="{FF2B5EF4-FFF2-40B4-BE49-F238E27FC236}">
                <a16:creationId xmlns:a16="http://schemas.microsoft.com/office/drawing/2014/main" id="{33CE35A4-1E69-4F64-99FE-73BFCDFAB81B}"/>
              </a:ext>
            </a:extLst>
          </p:cNvPr>
          <p:cNvPicPr>
            <a:picLocks noGrp="1" noChangeAspect="1"/>
          </p:cNvPicPr>
          <p:nvPr>
            <p:ph idx="1"/>
          </p:nvPr>
        </p:nvPicPr>
        <p:blipFill>
          <a:blip r:embed="rId3"/>
          <a:stretch>
            <a:fillRect/>
          </a:stretch>
        </p:blipFill>
        <p:spPr>
          <a:xfrm>
            <a:off x="687209" y="1374380"/>
            <a:ext cx="11122203" cy="5331220"/>
          </a:xfrm>
          <a:prstGeom prst="rect">
            <a:avLst/>
          </a:prstGeom>
        </p:spPr>
      </p:pic>
      <p:sp>
        <p:nvSpPr>
          <p:cNvPr id="3" name="Slide Number Placeholder 2">
            <a:extLst>
              <a:ext uri="{FF2B5EF4-FFF2-40B4-BE49-F238E27FC236}">
                <a16:creationId xmlns:a16="http://schemas.microsoft.com/office/drawing/2014/main" id="{7E13DF28-A357-114E-9F8C-AF03048445FD}"/>
              </a:ext>
            </a:extLst>
          </p:cNvPr>
          <p:cNvSpPr>
            <a:spLocks noGrp="1"/>
          </p:cNvSpPr>
          <p:nvPr>
            <p:ph type="sldNum" sz="quarter" idx="12"/>
          </p:nvPr>
        </p:nvSpPr>
        <p:spPr/>
        <p:txBody>
          <a:bodyPr/>
          <a:lstStyle/>
          <a:p>
            <a:fld id="{AAEAE4A8-A6E5-453E-B946-FB774B73F48C}" type="slidenum">
              <a:rPr lang="en-US" smtClean="0"/>
              <a:pPr/>
              <a:t>5</a:t>
            </a:fld>
            <a:endParaRPr lang="en-US" dirty="0"/>
          </a:p>
        </p:txBody>
      </p:sp>
    </p:spTree>
    <p:extLst>
      <p:ext uri="{BB962C8B-B14F-4D97-AF65-F5344CB8AC3E}">
        <p14:creationId xmlns:p14="http://schemas.microsoft.com/office/powerpoint/2010/main" val="134420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1" y="381000"/>
            <a:ext cx="8686801" cy="1295400"/>
          </a:xfrm>
        </p:spPr>
        <p:txBody>
          <a:bodyPr>
            <a:normAutofit/>
          </a:bodyPr>
          <a:lstStyle/>
          <a:p>
            <a:pPr algn="ctr"/>
            <a:r>
              <a:rPr lang="en-US" sz="4200" dirty="0"/>
              <a:t>     Goal and Objective</a:t>
            </a:r>
          </a:p>
        </p:txBody>
      </p:sp>
      <p:sp>
        <p:nvSpPr>
          <p:cNvPr id="3" name="Content Placeholder 2"/>
          <p:cNvSpPr>
            <a:spLocks noGrp="1"/>
          </p:cNvSpPr>
          <p:nvPr>
            <p:ph idx="1"/>
          </p:nvPr>
        </p:nvSpPr>
        <p:spPr>
          <a:xfrm>
            <a:off x="1065210" y="1828800"/>
            <a:ext cx="10591802" cy="3276600"/>
          </a:xfrm>
        </p:spPr>
        <p:txBody>
          <a:bodyPr>
            <a:normAutofit/>
          </a:bodyPr>
          <a:lstStyle/>
          <a:p>
            <a:pPr marL="0" indent="0">
              <a:buNone/>
            </a:pPr>
            <a:endParaRPr lang="en-US" dirty="0"/>
          </a:p>
          <a:p>
            <a:r>
              <a:rPr lang="en-US" b="1" dirty="0"/>
              <a:t>The generated model should be able to accurately classify the H1B application as either “certified” or “</a:t>
            </a:r>
            <a:r>
              <a:rPr lang="en-US" b="1" dirty="0" err="1"/>
              <a:t>certified_withdrawn</a:t>
            </a:r>
            <a:r>
              <a:rPr lang="en-US" b="1" dirty="0"/>
              <a:t>” or ”withdrawn” or “denied”</a:t>
            </a:r>
          </a:p>
          <a:p>
            <a:r>
              <a:rPr lang="en-US" b="1" dirty="0"/>
              <a:t>The model shall allow the user to perform a preliminary analysis of their application based on H1B application decisions made in the recent past </a:t>
            </a:r>
          </a:p>
          <a:p>
            <a:pPr algn="r"/>
            <a:endParaRPr lang="en-US" sz="2500" dirty="0"/>
          </a:p>
          <a:p>
            <a:endParaRPr lang="en-US" dirty="0"/>
          </a:p>
        </p:txBody>
      </p:sp>
      <p:sp>
        <p:nvSpPr>
          <p:cNvPr id="4" name="Slide Number Placeholder 3">
            <a:extLst>
              <a:ext uri="{FF2B5EF4-FFF2-40B4-BE49-F238E27FC236}">
                <a16:creationId xmlns:a16="http://schemas.microsoft.com/office/drawing/2014/main" id="{F09CD9BC-3C62-014C-AA11-005A4435E907}"/>
              </a:ext>
            </a:extLst>
          </p:cNvPr>
          <p:cNvSpPr>
            <a:spLocks noGrp="1"/>
          </p:cNvSpPr>
          <p:nvPr>
            <p:ph type="sldNum" sz="quarter" idx="12"/>
          </p:nvPr>
        </p:nvSpPr>
        <p:spPr/>
        <p:txBody>
          <a:bodyPr/>
          <a:lstStyle/>
          <a:p>
            <a:fld id="{AAEAE4A8-A6E5-453E-B946-FB774B73F48C}" type="slidenum">
              <a:rPr lang="en-US" smtClean="0"/>
              <a:pPr/>
              <a:t>6</a:t>
            </a:fld>
            <a:endParaRPr lang="en-US" dirty="0"/>
          </a:p>
        </p:txBody>
      </p:sp>
    </p:spTree>
    <p:extLst>
      <p:ext uri="{BB962C8B-B14F-4D97-AF65-F5344CB8AC3E}">
        <p14:creationId xmlns:p14="http://schemas.microsoft.com/office/powerpoint/2010/main" val="277289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49856-F0A5-42AD-922B-925BA27DBCBD}"/>
              </a:ext>
            </a:extLst>
          </p:cNvPr>
          <p:cNvSpPr>
            <a:spLocks noGrp="1"/>
          </p:cNvSpPr>
          <p:nvPr>
            <p:ph type="title"/>
          </p:nvPr>
        </p:nvSpPr>
        <p:spPr/>
        <p:txBody>
          <a:bodyPr/>
          <a:lstStyle/>
          <a:p>
            <a:pPr algn="ctr"/>
            <a:r>
              <a:rPr lang="en-US" dirty="0"/>
              <a:t>Road Map</a:t>
            </a:r>
          </a:p>
        </p:txBody>
      </p:sp>
      <p:sp>
        <p:nvSpPr>
          <p:cNvPr id="3" name="Content Placeholder 2">
            <a:extLst>
              <a:ext uri="{FF2B5EF4-FFF2-40B4-BE49-F238E27FC236}">
                <a16:creationId xmlns:a16="http://schemas.microsoft.com/office/drawing/2014/main" id="{86FA7824-45E7-443D-BB2E-806029796E95}"/>
              </a:ext>
            </a:extLst>
          </p:cNvPr>
          <p:cNvSpPr>
            <a:spLocks noGrp="1"/>
          </p:cNvSpPr>
          <p:nvPr>
            <p:ph idx="1"/>
          </p:nvPr>
        </p:nvSpPr>
        <p:spPr>
          <a:xfrm flipH="1">
            <a:off x="11501616" y="5791200"/>
            <a:ext cx="231596" cy="120022"/>
          </a:xfrm>
        </p:spPr>
        <p:txBody>
          <a:bodyPr>
            <a:normAutofit fontScale="25000" lnSpcReduction="20000"/>
          </a:bodyPr>
          <a:lstStyle/>
          <a:p>
            <a:endParaRPr lang="en-US" dirty="0"/>
          </a:p>
        </p:txBody>
      </p:sp>
      <p:sp>
        <p:nvSpPr>
          <p:cNvPr id="4" name="Rectangle 3">
            <a:extLst>
              <a:ext uri="{FF2B5EF4-FFF2-40B4-BE49-F238E27FC236}">
                <a16:creationId xmlns:a16="http://schemas.microsoft.com/office/drawing/2014/main" id="{AEDC683E-25F4-4523-95EB-43E541D11170}"/>
              </a:ext>
            </a:extLst>
          </p:cNvPr>
          <p:cNvSpPr/>
          <p:nvPr/>
        </p:nvSpPr>
        <p:spPr>
          <a:xfrm>
            <a:off x="608012" y="1524000"/>
            <a:ext cx="2819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Understanding the  problem</a:t>
            </a:r>
          </a:p>
        </p:txBody>
      </p:sp>
      <p:cxnSp>
        <p:nvCxnSpPr>
          <p:cNvPr id="12" name="Straight Arrow Connector 11">
            <a:extLst>
              <a:ext uri="{FF2B5EF4-FFF2-40B4-BE49-F238E27FC236}">
                <a16:creationId xmlns:a16="http://schemas.microsoft.com/office/drawing/2014/main" id="{55744426-614F-405F-BFDD-A8389CFB660A}"/>
              </a:ext>
            </a:extLst>
          </p:cNvPr>
          <p:cNvCxnSpPr>
            <a:stCxn id="4" idx="3"/>
          </p:cNvCxnSpPr>
          <p:nvPr/>
        </p:nvCxnSpPr>
        <p:spPr>
          <a:xfrm flipV="1">
            <a:off x="3427412" y="1752600"/>
            <a:ext cx="4800600" cy="38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FDFB59C-D571-4533-B86C-A6782C057A6A}"/>
              </a:ext>
            </a:extLst>
          </p:cNvPr>
          <p:cNvSpPr txBox="1"/>
          <p:nvPr/>
        </p:nvSpPr>
        <p:spPr>
          <a:xfrm>
            <a:off x="8228012" y="1485900"/>
            <a:ext cx="3048000" cy="369332"/>
          </a:xfrm>
          <a:prstGeom prst="rect">
            <a:avLst/>
          </a:prstGeom>
          <a:noFill/>
        </p:spPr>
        <p:txBody>
          <a:bodyPr wrap="square" rtlCol="0">
            <a:spAutoFit/>
          </a:bodyPr>
          <a:lstStyle/>
          <a:p>
            <a:r>
              <a:rPr lang="en-US" dirty="0"/>
              <a:t>Data Scraping </a:t>
            </a:r>
          </a:p>
        </p:txBody>
      </p:sp>
      <p:sp>
        <p:nvSpPr>
          <p:cNvPr id="14" name="Rectangle 13">
            <a:extLst>
              <a:ext uri="{FF2B5EF4-FFF2-40B4-BE49-F238E27FC236}">
                <a16:creationId xmlns:a16="http://schemas.microsoft.com/office/drawing/2014/main" id="{BE73CA32-0347-4BAD-9F4D-5C1FD802881A}"/>
              </a:ext>
            </a:extLst>
          </p:cNvPr>
          <p:cNvSpPr/>
          <p:nvPr/>
        </p:nvSpPr>
        <p:spPr>
          <a:xfrm>
            <a:off x="8228012" y="1485900"/>
            <a:ext cx="259080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Mining</a:t>
            </a:r>
          </a:p>
        </p:txBody>
      </p:sp>
      <p:cxnSp>
        <p:nvCxnSpPr>
          <p:cNvPr id="16" name="Straight Arrow Connector 15">
            <a:extLst>
              <a:ext uri="{FF2B5EF4-FFF2-40B4-BE49-F238E27FC236}">
                <a16:creationId xmlns:a16="http://schemas.microsoft.com/office/drawing/2014/main" id="{EF703D32-67CA-45CE-9D09-B484B6466AE1}"/>
              </a:ext>
            </a:extLst>
          </p:cNvPr>
          <p:cNvCxnSpPr>
            <a:stCxn id="14" idx="2"/>
          </p:cNvCxnSpPr>
          <p:nvPr/>
        </p:nvCxnSpPr>
        <p:spPr>
          <a:xfrm>
            <a:off x="9523412" y="2057400"/>
            <a:ext cx="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A7C0077-073C-4837-86E5-B6E159B52AFA}"/>
              </a:ext>
            </a:extLst>
          </p:cNvPr>
          <p:cNvSpPr/>
          <p:nvPr/>
        </p:nvSpPr>
        <p:spPr>
          <a:xfrm>
            <a:off x="8228012" y="2743200"/>
            <a:ext cx="259080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Cleaning</a:t>
            </a:r>
          </a:p>
        </p:txBody>
      </p:sp>
      <p:cxnSp>
        <p:nvCxnSpPr>
          <p:cNvPr id="19" name="Straight Arrow Connector 18">
            <a:extLst>
              <a:ext uri="{FF2B5EF4-FFF2-40B4-BE49-F238E27FC236}">
                <a16:creationId xmlns:a16="http://schemas.microsoft.com/office/drawing/2014/main" id="{0E300165-2025-4DD2-8602-08D338E2FB39}"/>
              </a:ext>
            </a:extLst>
          </p:cNvPr>
          <p:cNvCxnSpPr>
            <a:stCxn id="17" idx="1"/>
          </p:cNvCxnSpPr>
          <p:nvPr/>
        </p:nvCxnSpPr>
        <p:spPr>
          <a:xfrm flipH="1">
            <a:off x="3503612" y="3028950"/>
            <a:ext cx="4724400" cy="1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0293945-F34F-476C-8AF5-89AD3E4430BC}"/>
              </a:ext>
            </a:extLst>
          </p:cNvPr>
          <p:cNvSpPr/>
          <p:nvPr/>
        </p:nvSpPr>
        <p:spPr>
          <a:xfrm>
            <a:off x="608012" y="2762250"/>
            <a:ext cx="2819400" cy="666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Algorithm Selection</a:t>
            </a:r>
          </a:p>
        </p:txBody>
      </p:sp>
      <p:cxnSp>
        <p:nvCxnSpPr>
          <p:cNvPr id="24" name="Straight Arrow Connector 23">
            <a:extLst>
              <a:ext uri="{FF2B5EF4-FFF2-40B4-BE49-F238E27FC236}">
                <a16:creationId xmlns:a16="http://schemas.microsoft.com/office/drawing/2014/main" id="{A4411FC0-54FA-4C92-98B6-94211E7A195E}"/>
              </a:ext>
            </a:extLst>
          </p:cNvPr>
          <p:cNvCxnSpPr>
            <a:stCxn id="20" idx="2"/>
          </p:cNvCxnSpPr>
          <p:nvPr/>
        </p:nvCxnSpPr>
        <p:spPr>
          <a:xfrm>
            <a:off x="2017712" y="3429000"/>
            <a:ext cx="381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5676D45-DE46-428A-9AA7-C48EAA228D9E}"/>
              </a:ext>
            </a:extLst>
          </p:cNvPr>
          <p:cNvSpPr/>
          <p:nvPr/>
        </p:nvSpPr>
        <p:spPr>
          <a:xfrm>
            <a:off x="608012" y="4005943"/>
            <a:ext cx="63627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different classification models</a:t>
            </a:r>
          </a:p>
        </p:txBody>
      </p:sp>
      <p:cxnSp>
        <p:nvCxnSpPr>
          <p:cNvPr id="27" name="Straight Arrow Connector 26">
            <a:extLst>
              <a:ext uri="{FF2B5EF4-FFF2-40B4-BE49-F238E27FC236}">
                <a16:creationId xmlns:a16="http://schemas.microsoft.com/office/drawing/2014/main" id="{E72686F1-E207-48EC-8FF1-10FE6D9C443E}"/>
              </a:ext>
            </a:extLst>
          </p:cNvPr>
          <p:cNvCxnSpPr>
            <a:cxnSpLocks/>
            <a:stCxn id="25" idx="3"/>
          </p:cNvCxnSpPr>
          <p:nvPr/>
        </p:nvCxnSpPr>
        <p:spPr>
          <a:xfrm>
            <a:off x="6970712" y="4272643"/>
            <a:ext cx="1358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E6328EC-0C50-4414-BDA1-7A6FF5ACC210}"/>
              </a:ext>
            </a:extLst>
          </p:cNvPr>
          <p:cNvSpPr/>
          <p:nvPr/>
        </p:nvSpPr>
        <p:spPr>
          <a:xfrm>
            <a:off x="8304212" y="3962400"/>
            <a:ext cx="2514600" cy="620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Compare Model Accuracy</a:t>
            </a:r>
          </a:p>
        </p:txBody>
      </p:sp>
      <p:sp>
        <p:nvSpPr>
          <p:cNvPr id="32" name="Rectangle 31">
            <a:extLst>
              <a:ext uri="{FF2B5EF4-FFF2-40B4-BE49-F238E27FC236}">
                <a16:creationId xmlns:a16="http://schemas.microsoft.com/office/drawing/2014/main" id="{99BB131F-8861-4FA0-831B-379BD36112CF}"/>
              </a:ext>
            </a:extLst>
          </p:cNvPr>
          <p:cNvSpPr/>
          <p:nvPr/>
        </p:nvSpPr>
        <p:spPr>
          <a:xfrm>
            <a:off x="3122612" y="5486400"/>
            <a:ext cx="6629400" cy="533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Best Model Selection</a:t>
            </a:r>
          </a:p>
        </p:txBody>
      </p:sp>
      <p:cxnSp>
        <p:nvCxnSpPr>
          <p:cNvPr id="34" name="Straight Arrow Connector 33">
            <a:extLst>
              <a:ext uri="{FF2B5EF4-FFF2-40B4-BE49-F238E27FC236}">
                <a16:creationId xmlns:a16="http://schemas.microsoft.com/office/drawing/2014/main" id="{4A4FC88D-4956-4400-8B81-666AB20FEE76}"/>
              </a:ext>
            </a:extLst>
          </p:cNvPr>
          <p:cNvCxnSpPr>
            <a:stCxn id="28" idx="2"/>
            <a:endCxn id="28" idx="2"/>
          </p:cNvCxnSpPr>
          <p:nvPr/>
        </p:nvCxnSpPr>
        <p:spPr>
          <a:xfrm>
            <a:off x="9561512" y="458288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DCC4544-136A-47D9-AF67-546749D87975}"/>
              </a:ext>
            </a:extLst>
          </p:cNvPr>
          <p:cNvCxnSpPr>
            <a:stCxn id="28" idx="2"/>
            <a:endCxn id="32" idx="0"/>
          </p:cNvCxnSpPr>
          <p:nvPr/>
        </p:nvCxnSpPr>
        <p:spPr>
          <a:xfrm rot="5400000">
            <a:off x="7547655" y="3472543"/>
            <a:ext cx="903514" cy="3124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52F0FBC9-8A39-3A4A-9E77-318B47C38F09}"/>
              </a:ext>
            </a:extLst>
          </p:cNvPr>
          <p:cNvSpPr>
            <a:spLocks noGrp="1"/>
          </p:cNvSpPr>
          <p:nvPr>
            <p:ph type="sldNum" sz="quarter" idx="12"/>
          </p:nvPr>
        </p:nvSpPr>
        <p:spPr/>
        <p:txBody>
          <a:bodyPr/>
          <a:lstStyle/>
          <a:p>
            <a:fld id="{AAEAE4A8-A6E5-453E-B946-FB774B73F48C}" type="slidenum">
              <a:rPr lang="en-US" smtClean="0"/>
              <a:pPr/>
              <a:t>7</a:t>
            </a:fld>
            <a:endParaRPr lang="en-US" dirty="0"/>
          </a:p>
        </p:txBody>
      </p:sp>
    </p:spTree>
    <p:extLst>
      <p:ext uri="{BB962C8B-B14F-4D97-AF65-F5344CB8AC3E}">
        <p14:creationId xmlns:p14="http://schemas.microsoft.com/office/powerpoint/2010/main" val="196880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4411" y="274320"/>
            <a:ext cx="8686801" cy="753291"/>
          </a:xfrm>
        </p:spPr>
        <p:txBody>
          <a:bodyPr>
            <a:normAutofit/>
          </a:bodyPr>
          <a:lstStyle/>
          <a:p>
            <a:pPr algn="ctr"/>
            <a:r>
              <a:rPr lang="en-US" sz="4200" dirty="0"/>
              <a:t>Data Understanding</a:t>
            </a:r>
          </a:p>
        </p:txBody>
      </p:sp>
      <p:sp>
        <p:nvSpPr>
          <p:cNvPr id="2" name="Content Placeholder 1"/>
          <p:cNvSpPr>
            <a:spLocks noGrp="1"/>
          </p:cNvSpPr>
          <p:nvPr>
            <p:ph idx="1"/>
          </p:nvPr>
        </p:nvSpPr>
        <p:spPr>
          <a:xfrm>
            <a:off x="1408112" y="1116874"/>
            <a:ext cx="10439400" cy="753291"/>
          </a:xfrm>
        </p:spPr>
        <p:txBody>
          <a:bodyPr>
            <a:normAutofit/>
          </a:bodyPr>
          <a:lstStyle/>
          <a:p>
            <a:r>
              <a:rPr lang="en-US" sz="1900" dirty="0">
                <a:solidFill>
                  <a:schemeClr val="tx1"/>
                </a:solidFill>
              </a:rPr>
              <a:t> The data is taken from Foreign Labor Certification website </a:t>
            </a:r>
            <a:r>
              <a:rPr lang="en-US" sz="1900" dirty="0">
                <a:solidFill>
                  <a:srgbClr val="FF0000"/>
                </a:solidFill>
                <a:hlinkClick r:id="rId3">
                  <a:extLst>
                    <a:ext uri="{A12FA001-AC4F-418D-AE19-62706E023703}">
                      <ahyp:hlinkClr xmlns:ahyp="http://schemas.microsoft.com/office/drawing/2018/hyperlinkcolor" val="tx"/>
                    </a:ext>
                  </a:extLst>
                </a:hlinkClick>
              </a:rPr>
              <a:t>https://www.foreignlaborcert.doleta.gov/performancedata.cfm</a:t>
            </a:r>
            <a:endParaRPr lang="en-US" sz="1900" dirty="0">
              <a:solidFill>
                <a:srgbClr val="FF0000"/>
              </a:solidFill>
            </a:endParaRPr>
          </a:p>
          <a:p>
            <a:endParaRPr lang="en-US" sz="2500" dirty="0"/>
          </a:p>
          <a:p>
            <a:endParaRPr lang="en-US" sz="2500" dirty="0"/>
          </a:p>
        </p:txBody>
      </p:sp>
      <p:sp>
        <p:nvSpPr>
          <p:cNvPr id="5" name="Rectangle 4">
            <a:extLst>
              <a:ext uri="{FF2B5EF4-FFF2-40B4-BE49-F238E27FC236}">
                <a16:creationId xmlns:a16="http://schemas.microsoft.com/office/drawing/2014/main" id="{5BD46071-655D-428C-9167-A947748DC7CA}"/>
              </a:ext>
            </a:extLst>
          </p:cNvPr>
          <p:cNvSpPr/>
          <p:nvPr/>
        </p:nvSpPr>
        <p:spPr>
          <a:xfrm>
            <a:off x="1789112" y="2048691"/>
            <a:ext cx="10058400" cy="3693319"/>
          </a:xfrm>
          <a:prstGeom prst="rect">
            <a:avLst/>
          </a:prstGeom>
        </p:spPr>
        <p:txBody>
          <a:bodyPr wrap="square">
            <a:spAutoFit/>
          </a:bodyPr>
          <a:lstStyle/>
          <a:p>
            <a:endParaRPr lang="en-US" b="1" dirty="0"/>
          </a:p>
          <a:p>
            <a:r>
              <a:rPr lang="en-US" b="1" dirty="0"/>
              <a:t>Dataset Details : </a:t>
            </a:r>
            <a:endParaRPr lang="en-US" dirty="0"/>
          </a:p>
          <a:p>
            <a:r>
              <a:rPr lang="en-US" dirty="0"/>
              <a:t>The dataset contains 6.6 lakh data entries and 56 variables for each entry</a:t>
            </a:r>
          </a:p>
          <a:p>
            <a:r>
              <a:rPr lang="en-US" dirty="0"/>
              <a:t>The dataset was created in the year 2019 and was the most recent dataset I could find to address the business question</a:t>
            </a:r>
          </a:p>
          <a:p>
            <a:endParaRPr lang="en-US" b="1" dirty="0"/>
          </a:p>
          <a:p>
            <a:r>
              <a:rPr lang="en-US" b="1" dirty="0"/>
              <a:t>Sample Dataset </a:t>
            </a:r>
            <a:endParaRPr lang="en-US" dirty="0"/>
          </a:p>
          <a:p>
            <a:r>
              <a:rPr lang="en-US" dirty="0"/>
              <a:t>Due to the dimensions of the dataset, it was impossible to include a sample dataset in presentation format</a:t>
            </a:r>
          </a:p>
          <a:p>
            <a:endParaRPr lang="en-US" b="1" dirty="0"/>
          </a:p>
          <a:p>
            <a:r>
              <a:rPr lang="en-US" b="1" dirty="0"/>
              <a:t>Attribute Details</a:t>
            </a:r>
            <a:endParaRPr lang="en-US" dirty="0"/>
          </a:p>
          <a:p>
            <a:r>
              <a:rPr lang="en-US" dirty="0"/>
              <a:t>The dataset provides information on 56 attributes associated with the H1B applications which can be divided into classes for a more accurate understanding. </a:t>
            </a:r>
          </a:p>
        </p:txBody>
      </p:sp>
      <p:sp>
        <p:nvSpPr>
          <p:cNvPr id="4" name="Slide Number Placeholder 3">
            <a:extLst>
              <a:ext uri="{FF2B5EF4-FFF2-40B4-BE49-F238E27FC236}">
                <a16:creationId xmlns:a16="http://schemas.microsoft.com/office/drawing/2014/main" id="{09A633EE-FCF7-2B43-8C63-45AAF8FC1A21}"/>
              </a:ext>
            </a:extLst>
          </p:cNvPr>
          <p:cNvSpPr>
            <a:spLocks noGrp="1"/>
          </p:cNvSpPr>
          <p:nvPr>
            <p:ph type="sldNum" sz="quarter" idx="12"/>
          </p:nvPr>
        </p:nvSpPr>
        <p:spPr/>
        <p:txBody>
          <a:bodyPr/>
          <a:lstStyle/>
          <a:p>
            <a:fld id="{AAEAE4A8-A6E5-453E-B946-FB774B73F48C}" type="slidenum">
              <a:rPr lang="en-US" smtClean="0"/>
              <a:pPr/>
              <a:t>8</a:t>
            </a:fld>
            <a:endParaRPr lang="en-US" dirty="0"/>
          </a:p>
        </p:txBody>
      </p:sp>
    </p:spTree>
    <p:extLst>
      <p:ext uri="{BB962C8B-B14F-4D97-AF65-F5344CB8AC3E}">
        <p14:creationId xmlns:p14="http://schemas.microsoft.com/office/powerpoint/2010/main" val="267653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55315-3940-4A01-828D-8FE70C7B51B1}"/>
              </a:ext>
            </a:extLst>
          </p:cNvPr>
          <p:cNvSpPr>
            <a:spLocks noGrp="1"/>
          </p:cNvSpPr>
          <p:nvPr>
            <p:ph type="title"/>
          </p:nvPr>
        </p:nvSpPr>
        <p:spPr>
          <a:xfrm>
            <a:off x="2592250" y="624110"/>
            <a:ext cx="6245362" cy="442690"/>
          </a:xfrm>
        </p:spPr>
        <p:txBody>
          <a:bodyPr>
            <a:normAutofit fontScale="90000"/>
          </a:bodyPr>
          <a:lstStyle/>
          <a:p>
            <a:r>
              <a:rPr lang="en-US" dirty="0"/>
              <a:t>Attribute Details</a:t>
            </a:r>
          </a:p>
        </p:txBody>
      </p:sp>
      <p:sp>
        <p:nvSpPr>
          <p:cNvPr id="3" name="Content Placeholder 2">
            <a:extLst>
              <a:ext uri="{FF2B5EF4-FFF2-40B4-BE49-F238E27FC236}">
                <a16:creationId xmlns:a16="http://schemas.microsoft.com/office/drawing/2014/main" id="{7B719D8E-732D-427B-BDC9-32F6AFCD3711}"/>
              </a:ext>
            </a:extLst>
          </p:cNvPr>
          <p:cNvSpPr>
            <a:spLocks noGrp="1"/>
          </p:cNvSpPr>
          <p:nvPr>
            <p:ph idx="1"/>
          </p:nvPr>
        </p:nvSpPr>
        <p:spPr>
          <a:xfrm>
            <a:off x="1827212" y="1219200"/>
            <a:ext cx="8610600" cy="4692022"/>
          </a:xfrm>
        </p:spPr>
        <p:txBody>
          <a:bodyPr>
            <a:normAutofit/>
          </a:bodyPr>
          <a:lstStyle/>
          <a:p>
            <a:pPr marL="0" indent="0">
              <a:buNone/>
            </a:pPr>
            <a:endParaRPr lang="en-US" dirty="0"/>
          </a:p>
          <a:p>
            <a:r>
              <a:rPr lang="en-US" b="1" dirty="0"/>
              <a:t>Application Attributes </a:t>
            </a:r>
            <a:endParaRPr lang="en-US" dirty="0"/>
          </a:p>
          <a:p>
            <a:r>
              <a:rPr lang="en-US" dirty="0"/>
              <a:t>1. </a:t>
            </a:r>
            <a:r>
              <a:rPr lang="en-US" dirty="0" err="1"/>
              <a:t>case_number</a:t>
            </a:r>
            <a:r>
              <a:rPr lang="en-US" dirty="0"/>
              <a:t> </a:t>
            </a:r>
          </a:p>
          <a:p>
            <a:r>
              <a:rPr lang="en-US" dirty="0"/>
              <a:t>2. </a:t>
            </a:r>
            <a:r>
              <a:rPr lang="en-US" dirty="0" err="1"/>
              <a:t>case_submitted</a:t>
            </a:r>
            <a:r>
              <a:rPr lang="en-US" dirty="0"/>
              <a:t> </a:t>
            </a:r>
          </a:p>
          <a:p>
            <a:r>
              <a:rPr lang="en-US" dirty="0"/>
              <a:t>3. </a:t>
            </a:r>
            <a:r>
              <a:rPr lang="en-US" dirty="0" err="1"/>
              <a:t>visa_class</a:t>
            </a:r>
            <a:r>
              <a:rPr lang="en-US" dirty="0"/>
              <a:t> </a:t>
            </a:r>
          </a:p>
          <a:p>
            <a:r>
              <a:rPr lang="en-US" dirty="0"/>
              <a:t>4. </a:t>
            </a:r>
            <a:r>
              <a:rPr lang="en-US" dirty="0" err="1"/>
              <a:t>decision_date</a:t>
            </a:r>
            <a:r>
              <a:rPr lang="en-US" dirty="0"/>
              <a:t> </a:t>
            </a:r>
          </a:p>
          <a:p>
            <a:r>
              <a:rPr lang="en-US" dirty="0"/>
              <a:t>5. </a:t>
            </a:r>
            <a:r>
              <a:rPr lang="en-US" dirty="0" err="1"/>
              <a:t>soc_code</a:t>
            </a:r>
            <a:r>
              <a:rPr lang="en-US" dirty="0"/>
              <a:t>- Social Code, which defines the profession </a:t>
            </a:r>
          </a:p>
          <a:p>
            <a:r>
              <a:rPr lang="en-US" dirty="0"/>
              <a:t>6. </a:t>
            </a:r>
            <a:r>
              <a:rPr lang="en-US" dirty="0" err="1"/>
              <a:t>soc_name</a:t>
            </a:r>
            <a:r>
              <a:rPr lang="en-US" dirty="0"/>
              <a:t>- Profession of the employee </a:t>
            </a:r>
          </a:p>
          <a:p>
            <a:endParaRPr lang="en-US" dirty="0"/>
          </a:p>
        </p:txBody>
      </p:sp>
      <p:sp>
        <p:nvSpPr>
          <p:cNvPr id="4" name="Slide Number Placeholder 3">
            <a:extLst>
              <a:ext uri="{FF2B5EF4-FFF2-40B4-BE49-F238E27FC236}">
                <a16:creationId xmlns:a16="http://schemas.microsoft.com/office/drawing/2014/main" id="{0D537CBD-5BA6-3E4C-A77F-F52871DFDEE4}"/>
              </a:ext>
            </a:extLst>
          </p:cNvPr>
          <p:cNvSpPr>
            <a:spLocks noGrp="1"/>
          </p:cNvSpPr>
          <p:nvPr>
            <p:ph type="sldNum" sz="quarter" idx="12"/>
          </p:nvPr>
        </p:nvSpPr>
        <p:spPr/>
        <p:txBody>
          <a:bodyPr/>
          <a:lstStyle/>
          <a:p>
            <a:fld id="{AAEAE4A8-A6E5-453E-B946-FB774B73F48C}" type="slidenum">
              <a:rPr lang="en-US" smtClean="0"/>
              <a:pPr/>
              <a:t>9</a:t>
            </a:fld>
            <a:endParaRPr lang="en-US" dirty="0"/>
          </a:p>
        </p:txBody>
      </p:sp>
    </p:spTree>
    <p:extLst>
      <p:ext uri="{BB962C8B-B14F-4D97-AF65-F5344CB8AC3E}">
        <p14:creationId xmlns:p14="http://schemas.microsoft.com/office/powerpoint/2010/main" val="44661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0E1DFAE-A563-49ED-B827-D954CB21C6A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1311</Words>
  <Application>Microsoft Macintosh PowerPoint</Application>
  <PresentationFormat>Custom</PresentationFormat>
  <Paragraphs>241</Paragraphs>
  <Slides>29</Slides>
  <Notes>12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6" baseType="lpstr">
      <vt:lpstr>Arial</vt:lpstr>
      <vt:lpstr>Century Gothic</vt:lpstr>
      <vt:lpstr>Palatino Linotype</vt:lpstr>
      <vt:lpstr>Wingdings</vt:lpstr>
      <vt:lpstr>Wingdings 3</vt:lpstr>
      <vt:lpstr>Wisp</vt:lpstr>
      <vt:lpstr>Equation</vt:lpstr>
      <vt:lpstr>   PREDICTING THE CASE STATUS FOR H1B APPLICANTS </vt:lpstr>
      <vt:lpstr>PowerPoint Presentation</vt:lpstr>
      <vt:lpstr>Business Problem Overview</vt:lpstr>
      <vt:lpstr>Foreign Labor Certification Program</vt:lpstr>
      <vt:lpstr>Literature Review</vt:lpstr>
      <vt:lpstr>     Goal and Objective</vt:lpstr>
      <vt:lpstr>Road Map</vt:lpstr>
      <vt:lpstr>Data Understanding</vt:lpstr>
      <vt:lpstr>Attribute Details</vt:lpstr>
      <vt:lpstr> Attributes Details</vt:lpstr>
      <vt:lpstr>Attribute Details</vt:lpstr>
      <vt:lpstr>Data Cleaning</vt:lpstr>
      <vt:lpstr>Data Cleaning</vt:lpstr>
      <vt:lpstr> Selected Attributes </vt:lpstr>
      <vt:lpstr>Algorithms Used </vt:lpstr>
      <vt:lpstr>Exploratory Data Analysis (EDA) </vt:lpstr>
      <vt:lpstr>Exploratory Data Analysis (EDA)</vt:lpstr>
      <vt:lpstr>Exploratory Data Analysis (EDA)</vt:lpstr>
      <vt:lpstr>Naïve Bayes</vt:lpstr>
      <vt:lpstr>K-Nearest Neighbors</vt:lpstr>
      <vt:lpstr>K-NN Graph </vt:lpstr>
      <vt:lpstr>Classification and Regression Tree</vt:lpstr>
      <vt:lpstr>CART Implementation </vt:lpstr>
      <vt:lpstr>C5.0 Algorithm </vt:lpstr>
      <vt:lpstr>C5.0 Decision Tree</vt:lpstr>
      <vt:lpstr>Modeling Complications</vt:lpstr>
      <vt:lpstr>Future Scope</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2016-04-24T21:49:08Z</dcterms:created>
  <dcterms:modified xsi:type="dcterms:W3CDTF">2019-12-03T17:08:55Z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TC034606639991</vt:lpwstr>
  </property>
</Properties>
</file>